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847" r:id="rId2"/>
    <p:sldId id="848" r:id="rId3"/>
    <p:sldId id="314" r:id="rId4"/>
    <p:sldId id="473" r:id="rId5"/>
    <p:sldId id="324" r:id="rId6"/>
    <p:sldId id="575" r:id="rId7"/>
    <p:sldId id="482" r:id="rId8"/>
    <p:sldId id="431" r:id="rId9"/>
    <p:sldId id="577" r:id="rId10"/>
    <p:sldId id="433" r:id="rId11"/>
    <p:sldId id="874" r:id="rId12"/>
    <p:sldId id="842" r:id="rId13"/>
    <p:sldId id="843" r:id="rId14"/>
    <p:sldId id="879" r:id="rId15"/>
    <p:sldId id="881" r:id="rId16"/>
    <p:sldId id="578" r:id="rId17"/>
    <p:sldId id="434" r:id="rId18"/>
    <p:sldId id="511" r:id="rId19"/>
    <p:sldId id="527" r:id="rId20"/>
    <p:sldId id="882" r:id="rId21"/>
    <p:sldId id="844" r:id="rId22"/>
    <p:sldId id="384" r:id="rId23"/>
    <p:sldId id="385" r:id="rId24"/>
    <p:sldId id="597" r:id="rId25"/>
    <p:sldId id="589" r:id="rId26"/>
    <p:sldId id="446" r:id="rId27"/>
    <p:sldId id="598" r:id="rId28"/>
    <p:sldId id="590" r:id="rId29"/>
    <p:sldId id="599" r:id="rId30"/>
    <p:sldId id="591" r:id="rId31"/>
    <p:sldId id="592" r:id="rId32"/>
    <p:sldId id="593" r:id="rId33"/>
    <p:sldId id="594" r:id="rId34"/>
    <p:sldId id="595" r:id="rId35"/>
    <p:sldId id="596" r:id="rId36"/>
    <p:sldId id="483" r:id="rId37"/>
    <p:sldId id="554" r:id="rId38"/>
    <p:sldId id="435" r:id="rId39"/>
    <p:sldId id="582" r:id="rId40"/>
    <p:sldId id="850" r:id="rId41"/>
    <p:sldId id="851" r:id="rId42"/>
    <p:sldId id="552" r:id="rId43"/>
    <p:sldId id="528" r:id="rId44"/>
    <p:sldId id="529" r:id="rId45"/>
    <p:sldId id="586" r:id="rId46"/>
    <p:sldId id="457" r:id="rId47"/>
    <p:sldId id="884" r:id="rId48"/>
    <p:sldId id="436" r:id="rId49"/>
    <p:sldId id="587" r:id="rId50"/>
    <p:sldId id="604" r:id="rId51"/>
    <p:sldId id="606" r:id="rId52"/>
    <p:sldId id="607" r:id="rId53"/>
    <p:sldId id="608" r:id="rId54"/>
    <p:sldId id="455" r:id="rId55"/>
    <p:sldId id="456" r:id="rId56"/>
    <p:sldId id="458" r:id="rId57"/>
    <p:sldId id="588" r:id="rId58"/>
    <p:sldId id="459" r:id="rId59"/>
    <p:sldId id="462" r:id="rId60"/>
    <p:sldId id="601" r:id="rId61"/>
    <p:sldId id="600" r:id="rId62"/>
    <p:sldId id="603" r:id="rId63"/>
    <p:sldId id="464" r:id="rId64"/>
    <p:sldId id="465" r:id="rId65"/>
    <p:sldId id="466" r:id="rId66"/>
    <p:sldId id="852" r:id="rId67"/>
    <p:sldId id="885" r:id="rId68"/>
    <p:sldId id="474" r:id="rId69"/>
    <p:sldId id="475" r:id="rId70"/>
    <p:sldId id="467" r:id="rId71"/>
    <p:sldId id="556" r:id="rId72"/>
    <p:sldId id="468" r:id="rId73"/>
    <p:sldId id="469" r:id="rId74"/>
    <p:sldId id="470" r:id="rId75"/>
    <p:sldId id="558" r:id="rId76"/>
    <p:sldId id="609" r:id="rId77"/>
    <p:sldId id="557" r:id="rId78"/>
    <p:sldId id="559" r:id="rId79"/>
    <p:sldId id="560" r:id="rId80"/>
    <p:sldId id="561" r:id="rId81"/>
    <p:sldId id="562" r:id="rId82"/>
    <p:sldId id="476" r:id="rId83"/>
    <p:sldId id="532" r:id="rId84"/>
    <p:sldId id="886" r:id="rId85"/>
    <p:sldId id="887" r:id="rId86"/>
    <p:sldId id="533" r:id="rId87"/>
    <p:sldId id="531" r:id="rId88"/>
    <p:sldId id="610" r:id="rId89"/>
    <p:sldId id="563" r:id="rId90"/>
    <p:sldId id="612" r:id="rId91"/>
    <p:sldId id="438" r:id="rId92"/>
    <p:sldId id="611" r:id="rId93"/>
    <p:sldId id="853" r:id="rId94"/>
    <p:sldId id="522" r:id="rId95"/>
    <p:sldId id="539" r:id="rId96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3189AB0E-6F35-4094-A7AD-C635A89C5720}">
          <p14:sldIdLst>
            <p14:sldId id="847"/>
            <p14:sldId id="848"/>
          </p14:sldIdLst>
        </p14:section>
        <p14:section name="Back to Back" id="{48EF24B6-40AA-423F-B389-D557637ACD44}">
          <p14:sldIdLst>
            <p14:sldId id="314"/>
            <p14:sldId id="473"/>
            <p14:sldId id="324"/>
            <p14:sldId id="575"/>
          </p14:sldIdLst>
        </p14:section>
        <p14:section name="2012" id="{07F0AC59-68EB-4B9C-AB99-335F7E348D5B}">
          <p14:sldIdLst>
            <p14:sldId id="482"/>
            <p14:sldId id="431"/>
            <p14:sldId id="577"/>
            <p14:sldId id="433"/>
            <p14:sldId id="874"/>
            <p14:sldId id="842"/>
            <p14:sldId id="843"/>
            <p14:sldId id="879"/>
            <p14:sldId id="881"/>
          </p14:sldIdLst>
        </p14:section>
        <p14:section name="2013" id="{257261D5-847D-4645-8AF9-8F7814006A7C}">
          <p14:sldIdLst>
            <p14:sldId id="578"/>
            <p14:sldId id="434"/>
            <p14:sldId id="511"/>
            <p14:sldId id="527"/>
            <p14:sldId id="882"/>
            <p14:sldId id="844"/>
          </p14:sldIdLst>
        </p14:section>
        <p14:section name="Stacking Conv" id="{DD9E5EFF-6229-42F9-89EF-A02D1FE34D1E}">
          <p14:sldIdLst>
            <p14:sldId id="384"/>
            <p14:sldId id="385"/>
            <p14:sldId id="597"/>
            <p14:sldId id="589"/>
            <p14:sldId id="446"/>
            <p14:sldId id="598"/>
            <p14:sldId id="590"/>
            <p14:sldId id="599"/>
            <p14:sldId id="591"/>
            <p14:sldId id="592"/>
            <p14:sldId id="593"/>
            <p14:sldId id="594"/>
            <p14:sldId id="595"/>
            <p14:sldId id="596"/>
          </p14:sldIdLst>
        </p14:section>
        <p14:section name="2014" id="{070D623B-DECB-44B1-B19E-6C4E5B933A86}">
          <p14:sldIdLst>
            <p14:sldId id="483"/>
            <p14:sldId id="554"/>
            <p14:sldId id="435"/>
            <p14:sldId id="582"/>
            <p14:sldId id="850"/>
            <p14:sldId id="851"/>
            <p14:sldId id="552"/>
            <p14:sldId id="528"/>
            <p14:sldId id="529"/>
            <p14:sldId id="586"/>
            <p14:sldId id="457"/>
            <p14:sldId id="884"/>
            <p14:sldId id="436"/>
            <p14:sldId id="587"/>
          </p14:sldIdLst>
        </p14:section>
        <p14:section name="Stacking Convolution" id="{0AC4E52E-1C32-407B-B6E8-62C2CEF50E27}">
          <p14:sldIdLst>
            <p14:sldId id="604"/>
            <p14:sldId id="606"/>
            <p14:sldId id="607"/>
            <p14:sldId id="608"/>
            <p14:sldId id="455"/>
            <p14:sldId id="456"/>
            <p14:sldId id="458"/>
          </p14:sldIdLst>
        </p14:section>
        <p14:section name="Network in Network" id="{C651E708-0B45-47DB-A639-F622FD562F62}">
          <p14:sldIdLst>
            <p14:sldId id="588"/>
            <p14:sldId id="459"/>
            <p14:sldId id="462"/>
            <p14:sldId id="601"/>
            <p14:sldId id="600"/>
            <p14:sldId id="603"/>
          </p14:sldIdLst>
        </p14:section>
        <p14:section name="GoogLeNet" id="{6468528E-8CDF-409F-82EF-7056E43B2DDA}">
          <p14:sldIdLst>
            <p14:sldId id="464"/>
            <p14:sldId id="465"/>
            <p14:sldId id="466"/>
            <p14:sldId id="852"/>
            <p14:sldId id="885"/>
            <p14:sldId id="474"/>
            <p14:sldId id="475"/>
            <p14:sldId id="467"/>
            <p14:sldId id="556"/>
            <p14:sldId id="468"/>
            <p14:sldId id="469"/>
            <p14:sldId id="470"/>
            <p14:sldId id="558"/>
          </p14:sldIdLst>
        </p14:section>
        <p14:section name="Bottleneck Layer" id="{8DA4B04A-DC9A-46B9-B1BE-E5DB6971D0D4}">
          <p14:sldIdLst>
            <p14:sldId id="609"/>
            <p14:sldId id="557"/>
            <p14:sldId id="559"/>
            <p14:sldId id="560"/>
            <p14:sldId id="561"/>
            <p14:sldId id="562"/>
            <p14:sldId id="476"/>
            <p14:sldId id="532"/>
            <p14:sldId id="886"/>
            <p14:sldId id="887"/>
            <p14:sldId id="533"/>
            <p14:sldId id="531"/>
            <p14:sldId id="610"/>
            <p14:sldId id="563"/>
            <p14:sldId id="612"/>
            <p14:sldId id="438"/>
            <p14:sldId id="611"/>
            <p14:sldId id="853"/>
            <p14:sldId id="522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1069" autoAdjust="0"/>
  </p:normalViewPr>
  <p:slideViewPr>
    <p:cSldViewPr snapToGrid="0" snapToObjects="1">
      <p:cViewPr varScale="1">
        <p:scale>
          <a:sx n="72" d="100"/>
          <a:sy n="72" d="100"/>
        </p:scale>
        <p:origin x="58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Classfication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7664-46DB-889D-3EA57E6A36FD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664-46DB-889D-3EA57E6A36FD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664-46DB-889D-3EA57E6A36FD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664-46DB-889D-3EA57E6A36FD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664-46DB-889D-3EA57E6A36FD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3C96-4577-9409-EBBE553249E4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96-4577-9409-EBBE553249E4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F43A-4E74-8847-62CEB399037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0.28199999999999997</c:v>
                </c:pt>
                <c:pt idx="1">
                  <c:v>0.25800000000000001</c:v>
                </c:pt>
                <c:pt idx="2">
                  <c:v>0.16400000000000001</c:v>
                </c:pt>
                <c:pt idx="3">
                  <c:v>0.11700000000000001</c:v>
                </c:pt>
                <c:pt idx="4">
                  <c:v>7.2999999999999995E-2</c:v>
                </c:pt>
                <c:pt idx="5">
                  <c:v>6.6699999999999995E-2</c:v>
                </c:pt>
                <c:pt idx="6">
                  <c:v>3.5700000000000003E-2</c:v>
                </c:pt>
                <c:pt idx="7">
                  <c:v>2.9000000000000001E-2</c:v>
                </c:pt>
                <c:pt idx="8">
                  <c:v>2.3E-2</c:v>
                </c:pt>
                <c:pt idx="9">
                  <c:v>5.0999999999999997E-2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64-46DB-889D-3EA57E6A36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6"/>
        <c:axId val="1938547936"/>
        <c:axId val="1938536704"/>
      </c:barChart>
      <c:catAx>
        <c:axId val="1938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536704"/>
        <c:crosses val="autoZero"/>
        <c:auto val="1"/>
        <c:lblAlgn val="ctr"/>
        <c:lblOffset val="100"/>
        <c:noMultiLvlLbl val="0"/>
      </c:catAx>
      <c:valAx>
        <c:axId val="193853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AlexNet</a:t>
            </a:r>
            <a:r>
              <a:rPr lang="en-US" baseline="0"/>
              <a:t> Citations per year</a:t>
            </a:r>
          </a:p>
          <a:p>
            <a:pPr>
              <a:defRPr/>
            </a:pPr>
            <a:r>
              <a:rPr lang="en-US" baseline="0"/>
              <a:t>(as of 20/10/2020)</a:t>
            </a:r>
            <a:endParaRPr lang="id-ID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Sheet1!$A$1:$A$8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Sheet1!$B$1:$B$8</c:f>
              <c:numCache>
                <c:formatCode>General</c:formatCode>
                <c:ptCount val="8"/>
                <c:pt idx="0">
                  <c:v>292</c:v>
                </c:pt>
                <c:pt idx="1">
                  <c:v>976</c:v>
                </c:pt>
                <c:pt idx="2">
                  <c:v>2783</c:v>
                </c:pt>
                <c:pt idx="3">
                  <c:v>6148</c:v>
                </c:pt>
                <c:pt idx="4">
                  <c:v>10533</c:v>
                </c:pt>
                <c:pt idx="5">
                  <c:v>15702</c:v>
                </c:pt>
                <c:pt idx="6">
                  <c:v>19809</c:v>
                </c:pt>
                <c:pt idx="7">
                  <c:v>15097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8B-443E-B3CC-95400880E4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"/>
        <c:axId val="885982320"/>
        <c:axId val="884780096"/>
      </c:barChart>
      <c:catAx>
        <c:axId val="88598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780096"/>
        <c:crosses val="autoZero"/>
        <c:auto val="1"/>
        <c:lblAlgn val="ctr"/>
        <c:lblOffset val="100"/>
        <c:noMultiLvlLbl val="0"/>
      </c:catAx>
      <c:valAx>
        <c:axId val="88478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98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24-Oct-20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24-Oct-20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normalization layer at the time</a:t>
            </a:r>
          </a:p>
          <a:p>
            <a:r>
              <a:rPr lang="en-US" dirty="0"/>
              <a:t>In</a:t>
            </a:r>
            <a:r>
              <a:rPr lang="en-US" baseline="0" dirty="0"/>
              <a:t> practice doesn’t really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85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normalization layer at the time</a:t>
            </a:r>
          </a:p>
          <a:p>
            <a:r>
              <a:rPr lang="en-US" dirty="0"/>
              <a:t>In</a:t>
            </a:r>
            <a:r>
              <a:rPr lang="en-US" baseline="0" dirty="0"/>
              <a:t> practice doesn’t really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7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11x11,4 </a:t>
            </a:r>
            <a:r>
              <a:rPr lang="en-US" dirty="0">
                <a:sym typeface="Wingdings" panose="05000000000000000000" pitchFamily="2" charset="2"/>
              </a:rPr>
              <a:t> 7x7,2</a:t>
            </a:r>
          </a:p>
          <a:p>
            <a:pPr>
              <a:spcBef>
                <a:spcPts val="600"/>
              </a:spcBef>
            </a:pPr>
            <a:r>
              <a:rPr lang="en-US" baseline="0" dirty="0">
                <a:sym typeface="Wingdings" panose="05000000000000000000" pitchFamily="2" charset="2"/>
              </a:rPr>
              <a:t>11x11 filter is too large, skipping way too much</a:t>
            </a:r>
          </a:p>
          <a:p>
            <a:pPr>
              <a:spcBef>
                <a:spcPts val="600"/>
              </a:spcBef>
            </a:pPr>
            <a:r>
              <a:rPr lang="en-US" dirty="0"/>
              <a:t>Conv 345 use larger filters</a:t>
            </a:r>
          </a:p>
          <a:p>
            <a:pPr>
              <a:spcBef>
                <a:spcPts val="600"/>
              </a:spcBef>
            </a:pPr>
            <a:r>
              <a:rPr lang="en-US" dirty="0"/>
              <a:t>Improved to 11% error after creating </a:t>
            </a:r>
            <a:r>
              <a:rPr lang="en-US" dirty="0" err="1"/>
              <a:t>Clarifai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8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11x11,4 </a:t>
            </a:r>
            <a:r>
              <a:rPr lang="en-US" dirty="0">
                <a:sym typeface="Wingdings" panose="05000000000000000000" pitchFamily="2" charset="2"/>
              </a:rPr>
              <a:t> 7x7,2</a:t>
            </a:r>
          </a:p>
          <a:p>
            <a:pPr>
              <a:spcBef>
                <a:spcPts val="600"/>
              </a:spcBef>
            </a:pPr>
            <a:r>
              <a:rPr lang="en-US" baseline="0" dirty="0">
                <a:sym typeface="Wingdings" panose="05000000000000000000" pitchFamily="2" charset="2"/>
              </a:rPr>
              <a:t>11x11 filter is too large, skipping way too much</a:t>
            </a:r>
          </a:p>
          <a:p>
            <a:pPr>
              <a:spcBef>
                <a:spcPts val="600"/>
              </a:spcBef>
            </a:pPr>
            <a:r>
              <a:rPr lang="en-US" dirty="0"/>
              <a:t>Conv 345 use larger filters from 384,384,256</a:t>
            </a:r>
          </a:p>
          <a:p>
            <a:pPr>
              <a:spcBef>
                <a:spcPts val="600"/>
              </a:spcBef>
            </a:pPr>
            <a:r>
              <a:rPr lang="en-US" dirty="0"/>
              <a:t>Improved to 11% error after creating </a:t>
            </a:r>
            <a:r>
              <a:rPr lang="en-US" dirty="0" err="1"/>
              <a:t>Clarifai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926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19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9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63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 = Computation workhorse that is doing a</a:t>
            </a:r>
            <a:r>
              <a:rPr lang="en-US" baseline="0" dirty="0"/>
              <a:t> lot of the work in the network</a:t>
            </a:r>
            <a:endParaRPr lang="en-US" dirty="0"/>
          </a:p>
          <a:p>
            <a:r>
              <a:rPr lang="en-US" dirty="0"/>
              <a:t>How we can design efficient</a:t>
            </a:r>
            <a:r>
              <a:rPr lang="en-US" baseline="0" dirty="0"/>
              <a:t> network architectures that combine many layers of convolutions to achieve some good results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2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2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baseline="0" dirty="0"/>
              <a:t> large scale visual recognition challenge</a:t>
            </a:r>
          </a:p>
          <a:p>
            <a:r>
              <a:rPr lang="en-US" baseline="0" dirty="0"/>
              <a:t>1000 object classes, over 1.4 mil images</a:t>
            </a:r>
            <a:endParaRPr lang="en-US" dirty="0"/>
          </a:p>
          <a:p>
            <a:r>
              <a:rPr lang="en-US" dirty="0"/>
              <a:t>2012 : year</a:t>
            </a:r>
            <a:r>
              <a:rPr lang="en-US" baseline="0" dirty="0"/>
              <a:t> the winning of </a:t>
            </a:r>
            <a:r>
              <a:rPr lang="en-US" baseline="0" dirty="0" err="1"/>
              <a:t>imagenet</a:t>
            </a:r>
            <a:r>
              <a:rPr lang="en-US" baseline="0" dirty="0"/>
              <a:t> challenge is convolutional neural network</a:t>
            </a:r>
          </a:p>
          <a:p>
            <a:r>
              <a:rPr lang="en-US" baseline="0" dirty="0"/>
              <a:t>CNN was not invented in 2012, but invented in 70-80s, </a:t>
            </a:r>
          </a:p>
          <a:p>
            <a:r>
              <a:rPr lang="en-US" baseline="0" dirty="0"/>
              <a:t>CNN Showed massive power as high capacity end-to-end training architecture and won the </a:t>
            </a:r>
            <a:r>
              <a:rPr lang="en-US" baseline="0" dirty="0" err="1"/>
              <a:t>imagenet</a:t>
            </a:r>
            <a:r>
              <a:rPr lang="en-US" baseline="0" dirty="0"/>
              <a:t> challenge by huge amount</a:t>
            </a:r>
          </a:p>
          <a:p>
            <a:r>
              <a:rPr lang="en-US" baseline="0" dirty="0"/>
              <a:t>Beginning of Deep Learning Revolution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52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24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23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85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01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10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05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“Very Deep” CNN</a:t>
            </a:r>
          </a:p>
          <a:p>
            <a:pPr>
              <a:spcBef>
                <a:spcPts val="600"/>
              </a:spcBef>
            </a:pPr>
            <a:r>
              <a:rPr lang="en-US" dirty="0"/>
              <a:t>Throughout</a:t>
            </a:r>
            <a:r>
              <a:rPr lang="en-US" baseline="0" dirty="0"/>
              <a:t> the Net using the same filter and pool size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Only use 1 type of filter, just how many do they need to stack it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VGG from Visual Geometry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39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50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67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normalization layer at the time</a:t>
            </a:r>
          </a:p>
          <a:p>
            <a:r>
              <a:rPr lang="en-US" dirty="0"/>
              <a:t>In</a:t>
            </a:r>
            <a:r>
              <a:rPr lang="en-US" baseline="0" dirty="0"/>
              <a:t> practice doesn’t really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7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 x pooling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37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</a:t>
            </a:r>
            <a:r>
              <a:rPr lang="en-US" baseline="0" dirty="0"/>
              <a:t> : memory, P : </a:t>
            </a:r>
            <a:r>
              <a:rPr lang="en-US" baseline="0" dirty="0" err="1"/>
              <a:t>params</a:t>
            </a:r>
            <a:endParaRPr lang="en-US" baseline="0" dirty="0"/>
          </a:p>
          <a:p>
            <a:pPr>
              <a:spcBef>
                <a:spcPts val="600"/>
              </a:spcBef>
            </a:pPr>
            <a:r>
              <a:rPr lang="en-US" baseline="0" dirty="0"/>
              <a:t>As the spatial decrease, the number of filter is increasing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Spatial shrink, but the depth increase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memory: 24MB * 4 bytes ~= 93MB / image (only forward! ~*2 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bwd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138M parameters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memory is in early CONV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in late 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99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</a:t>
            </a:r>
            <a:r>
              <a:rPr lang="en-US" baseline="0" dirty="0"/>
              <a:t> : memory, P : params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As the spatial decrease, the number of filter is increasing</a:t>
            </a:r>
          </a:p>
          <a:p>
            <a:pPr>
              <a:spcBef>
                <a:spcPts val="600"/>
              </a:spcBef>
            </a:pPr>
            <a:r>
              <a:rPr lang="en-US" baseline="0" dirty="0"/>
              <a:t>Spatial shrink, but the depth increase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memory: 24MB * 4 bytes ~= 93MB / image (only forward! ~*2 for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bwd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params: 138M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1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 = Computation workhorse that is doing a</a:t>
            </a:r>
            <a:r>
              <a:rPr lang="en-US" baseline="0" dirty="0"/>
              <a:t> lot of the work in the network</a:t>
            </a:r>
            <a:endParaRPr lang="en-US" dirty="0"/>
          </a:p>
          <a:p>
            <a:r>
              <a:rPr lang="en-US" dirty="0"/>
              <a:t>How we can design efficient</a:t>
            </a:r>
            <a:r>
              <a:rPr lang="en-US" baseline="0" dirty="0"/>
              <a:t> network architectures that combine many layers of convolutions to achieve some good results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04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95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44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23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15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83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 x pooling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73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31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90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925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87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94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828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86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458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3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2 separate stream, </a:t>
            </a:r>
            <a:r>
              <a:rPr lang="en-US" sz="1600" dirty="0"/>
              <a:t>Split on 2 GPU, device limitation issue at the time</a:t>
            </a:r>
            <a:endParaRPr lang="en-US" dirty="0"/>
          </a:p>
          <a:p>
            <a:r>
              <a:rPr lang="en-US" dirty="0" err="1"/>
              <a:t>Num</a:t>
            </a:r>
            <a:r>
              <a:rPr lang="en-US" dirty="0"/>
              <a:t> parameter ~35K</a:t>
            </a:r>
          </a:p>
          <a:p>
            <a:r>
              <a:rPr lang="en-US" dirty="0"/>
              <a:t>Do not confused with the paper, in the paper Alex said</a:t>
            </a:r>
            <a:r>
              <a:rPr lang="en-US" baseline="0" dirty="0"/>
              <a:t> that it was 224x224, but if we compute the stride, it won’t 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26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79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751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33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23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09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42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81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32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730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Introducing the inception modules</a:t>
            </a:r>
          </a:p>
          <a:p>
            <a:pPr>
              <a:spcBef>
                <a:spcPts val="600"/>
              </a:spcBef>
            </a:pPr>
            <a:r>
              <a:rPr lang="en-US" dirty="0"/>
              <a:t>256-480-480-512-512-512-832-832-1024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1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 x pooling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295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652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Introducing the inception modules</a:t>
            </a:r>
          </a:p>
          <a:p>
            <a:pPr>
              <a:spcBef>
                <a:spcPts val="600"/>
              </a:spcBef>
            </a:pPr>
            <a:r>
              <a:rPr lang="en-US" dirty="0"/>
              <a:t>256-480-480-512-512-512-832-832-1024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775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6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Introducing averaging pool before FC layer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Compared to AlexNet: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- 12 x less params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VGG 140M, AlexNet 60M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- 2 x more compute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- 6.67% (vs. 16.4%)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5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146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54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mimicking biological systems,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682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Heavy data augmentation : jarring,</a:t>
            </a:r>
            <a:r>
              <a:rPr lang="en-US" baseline="0" dirty="0"/>
              <a:t> resize, changing it’s color a bit, hallucinating training data,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03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normalization layer at the time</a:t>
            </a:r>
          </a:p>
          <a:p>
            <a:r>
              <a:rPr lang="en-US" dirty="0"/>
              <a:t>In</a:t>
            </a:r>
            <a:r>
              <a:rPr lang="en-US" baseline="0" dirty="0"/>
              <a:t> practice doesn’t really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3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2 separate stream, </a:t>
            </a:r>
            <a:r>
              <a:rPr lang="en-US" sz="1600" dirty="0"/>
              <a:t>Split on 2 GPU, device limitation issue at the time</a:t>
            </a:r>
            <a:endParaRPr lang="en-US" dirty="0"/>
          </a:p>
          <a:p>
            <a:r>
              <a:rPr lang="en-US" dirty="0" err="1"/>
              <a:t>Num</a:t>
            </a:r>
            <a:r>
              <a:rPr lang="en-US" dirty="0"/>
              <a:t> parameter ~35K</a:t>
            </a:r>
          </a:p>
          <a:p>
            <a:r>
              <a:rPr lang="en-US" dirty="0"/>
              <a:t>Do not confused with the paper, in the paper Alex said</a:t>
            </a:r>
            <a:r>
              <a:rPr lang="en-US" baseline="0" dirty="0"/>
              <a:t> that it was 224x224, but if we compute the stride, it won’t 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22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D75DB94-F31D-4330-A634-D9146CCE4A73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E3895-EAE3-4057-A8C8-B6399437045D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DAA30-8C78-4A89-8DF5-57353D68CF32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74E2-2951-4FB9-8AD5-72F6B468DDBC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1B89A-CD05-48E7-B4BC-CE1C1011790F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9C404-7D7D-4DE4-9034-FD929B7F1021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1034F-9B67-4584-8547-B9320FB63982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7A1FCA2-B2FC-491B-AEBC-42DAA45369C7}" type="datetime1">
              <a:rPr lang="en-US" smtClean="0"/>
              <a:t>24-Oct-20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2: Deep Learning Architecture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4853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First popularize the use of </a:t>
            </a:r>
            <a:r>
              <a:rPr lang="en-US" sz="2000" dirty="0" err="1"/>
              <a:t>ReLU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For each and every </a:t>
            </a:r>
            <a:r>
              <a:rPr lang="en-US" sz="1800" dirty="0">
                <a:solidFill>
                  <a:srgbClr val="0000FF"/>
                </a:solidFill>
              </a:rPr>
              <a:t>CONV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00FF"/>
                </a:solidFill>
              </a:rPr>
              <a:t>FC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Used Local Response Normalization layers </a:t>
            </a:r>
            <a:r>
              <a:rPr lang="en-US" sz="1800" dirty="0">
                <a:solidFill>
                  <a:srgbClr val="FF0000"/>
                </a:solidFill>
              </a:rPr>
              <a:t>(not common anymore)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Heavy data augmentation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Trained on </a:t>
            </a:r>
            <a:r>
              <a:rPr lang="en-US" sz="1800" dirty="0">
                <a:solidFill>
                  <a:srgbClr val="0000FF"/>
                </a:solidFill>
              </a:rPr>
              <a:t>15 million </a:t>
            </a:r>
            <a:r>
              <a:rPr lang="en-US" sz="1800" dirty="0"/>
              <a:t>annotated images from a total of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over 22,000 categories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Trained on </a:t>
            </a:r>
            <a:r>
              <a:rPr lang="en-US" sz="2000" dirty="0">
                <a:solidFill>
                  <a:srgbClr val="0000FF"/>
                </a:solidFill>
              </a:rPr>
              <a:t>two GTX 580 GPUs </a:t>
            </a:r>
            <a:r>
              <a:rPr lang="en-US" sz="2000" dirty="0"/>
              <a:t>for </a:t>
            </a:r>
            <a:r>
              <a:rPr lang="en-US" sz="2000" b="1" dirty="0"/>
              <a:t>five to six days</a:t>
            </a:r>
            <a:r>
              <a:rPr lang="en-US" sz="2000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Split neuron on </a:t>
            </a:r>
            <a:r>
              <a:rPr lang="en-US" sz="1800" dirty="0">
                <a:solidFill>
                  <a:srgbClr val="0000FF"/>
                </a:solidFill>
              </a:rPr>
              <a:t>each 3GB </a:t>
            </a:r>
            <a:r>
              <a:rPr lang="en-US" sz="1800" dirty="0"/>
              <a:t>GPU memory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76BBE2-25FC-411E-94C8-EAEA036E6E23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2061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4585" y="5438505"/>
            <a:ext cx="624336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                                         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AlexNet Details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46774" y="4482976"/>
            <a:ext cx="1954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Usually called “FC7 feature”</a:t>
            </a:r>
          </a:p>
        </p:txBody>
      </p:sp>
      <p:cxnSp>
        <p:nvCxnSpPr>
          <p:cNvPr id="15" name="Straight Arrow Connector 15"/>
          <p:cNvCxnSpPr>
            <a:cxnSpLocks/>
            <a:stCxn id="13" idx="2"/>
          </p:cNvCxnSpPr>
          <p:nvPr/>
        </p:nvCxnSpPr>
        <p:spPr>
          <a:xfrm rot="5400000">
            <a:off x="7180265" y="4695227"/>
            <a:ext cx="509757" cy="13779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B17E7EB-24CC-4308-B7B8-99063117FC44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0D86CD-00A5-40EF-B27E-572BF6F89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03374"/>
              </p:ext>
            </p:extLst>
          </p:nvPr>
        </p:nvGraphicFramePr>
        <p:xfrm>
          <a:off x="505067" y="1881960"/>
          <a:ext cx="6392136" cy="4185412"/>
        </p:xfrm>
        <a:graphic>
          <a:graphicData uri="http://schemas.openxmlformats.org/drawingml/2006/table">
            <a:tbl>
              <a:tblPr/>
              <a:tblGrid>
                <a:gridCol w="1554212">
                  <a:extLst>
                    <a:ext uri="{9D8B030D-6E8A-4147-A177-3AD203B41FA5}">
                      <a16:colId xmlns:a16="http://schemas.microsoft.com/office/drawing/2014/main" val="2704457535"/>
                    </a:ext>
                  </a:extLst>
                </a:gridCol>
                <a:gridCol w="3241599">
                  <a:extLst>
                    <a:ext uri="{9D8B030D-6E8A-4147-A177-3AD203B41FA5}">
                      <a16:colId xmlns:a16="http://schemas.microsoft.com/office/drawing/2014/main" val="3148486895"/>
                    </a:ext>
                  </a:extLst>
                </a:gridCol>
                <a:gridCol w="1596325">
                  <a:extLst>
                    <a:ext uri="{9D8B030D-6E8A-4147-A177-3AD203B41FA5}">
                      <a16:colId xmlns:a16="http://schemas.microsoft.com/office/drawing/2014/main" val="3999234195"/>
                    </a:ext>
                  </a:extLst>
                </a:gridCol>
              </a:tblGrid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INPUT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[227x227x3]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6165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@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11x11, stride 4, pad 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[55x55x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8610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718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Normalization layer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7912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256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5x5, stride 1, pad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24929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4927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Normalization layer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14202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384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[13x13x384]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698453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384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[13x13x384]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16616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256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47377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 x 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309250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4096 neurons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364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4096 neurons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07876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1000 neurons (class scores)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1000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038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2A3BF6-0AC1-4186-B4BE-0840B099D293}"/>
              </a:ext>
            </a:extLst>
          </p:cNvPr>
          <p:cNvSpPr txBox="1"/>
          <p:nvPr/>
        </p:nvSpPr>
        <p:spPr>
          <a:xfrm>
            <a:off x="7224218" y="1696794"/>
            <a:ext cx="3783373" cy="2308324"/>
          </a:xfrm>
          <a:custGeom>
            <a:avLst/>
            <a:gdLst>
              <a:gd name="connsiteX0" fmla="*/ 0 w 3783373"/>
              <a:gd name="connsiteY0" fmla="*/ 0 h 2308324"/>
              <a:gd name="connsiteX1" fmla="*/ 592728 w 3783373"/>
              <a:gd name="connsiteY1" fmla="*/ 0 h 2308324"/>
              <a:gd name="connsiteX2" fmla="*/ 1109789 w 3783373"/>
              <a:gd name="connsiteY2" fmla="*/ 0 h 2308324"/>
              <a:gd name="connsiteX3" fmla="*/ 1702518 w 3783373"/>
              <a:gd name="connsiteY3" fmla="*/ 0 h 2308324"/>
              <a:gd name="connsiteX4" fmla="*/ 2219579 w 3783373"/>
              <a:gd name="connsiteY4" fmla="*/ 0 h 2308324"/>
              <a:gd name="connsiteX5" fmla="*/ 2925808 w 3783373"/>
              <a:gd name="connsiteY5" fmla="*/ 0 h 2308324"/>
              <a:gd name="connsiteX6" fmla="*/ 3783373 w 3783373"/>
              <a:gd name="connsiteY6" fmla="*/ 0 h 2308324"/>
              <a:gd name="connsiteX7" fmla="*/ 3783373 w 3783373"/>
              <a:gd name="connsiteY7" fmla="*/ 600164 h 2308324"/>
              <a:gd name="connsiteX8" fmla="*/ 3783373 w 3783373"/>
              <a:gd name="connsiteY8" fmla="*/ 1223412 h 2308324"/>
              <a:gd name="connsiteX9" fmla="*/ 3783373 w 3783373"/>
              <a:gd name="connsiteY9" fmla="*/ 2308324 h 2308324"/>
              <a:gd name="connsiteX10" fmla="*/ 3266312 w 3783373"/>
              <a:gd name="connsiteY10" fmla="*/ 2308324 h 2308324"/>
              <a:gd name="connsiteX11" fmla="*/ 2560082 w 3783373"/>
              <a:gd name="connsiteY11" fmla="*/ 2308324 h 2308324"/>
              <a:gd name="connsiteX12" fmla="*/ 2043021 w 3783373"/>
              <a:gd name="connsiteY12" fmla="*/ 2308324 h 2308324"/>
              <a:gd name="connsiteX13" fmla="*/ 1374626 w 3783373"/>
              <a:gd name="connsiteY13" fmla="*/ 2308324 h 2308324"/>
              <a:gd name="connsiteX14" fmla="*/ 781897 w 3783373"/>
              <a:gd name="connsiteY14" fmla="*/ 2308324 h 2308324"/>
              <a:gd name="connsiteX15" fmla="*/ 0 w 3783373"/>
              <a:gd name="connsiteY15" fmla="*/ 2308324 h 2308324"/>
              <a:gd name="connsiteX16" fmla="*/ 0 w 3783373"/>
              <a:gd name="connsiteY16" fmla="*/ 1731243 h 2308324"/>
              <a:gd name="connsiteX17" fmla="*/ 0 w 3783373"/>
              <a:gd name="connsiteY17" fmla="*/ 1223412 h 2308324"/>
              <a:gd name="connsiteX18" fmla="*/ 0 w 3783373"/>
              <a:gd name="connsiteY18" fmla="*/ 600164 h 2308324"/>
              <a:gd name="connsiteX19" fmla="*/ 0 w 3783373"/>
              <a:gd name="connsiteY19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83373" h="2308324" fill="none" extrusionOk="0">
                <a:moveTo>
                  <a:pt x="0" y="0"/>
                </a:moveTo>
                <a:cubicBezTo>
                  <a:pt x="260575" y="-4444"/>
                  <a:pt x="413721" y="26686"/>
                  <a:pt x="592728" y="0"/>
                </a:cubicBezTo>
                <a:cubicBezTo>
                  <a:pt x="771735" y="-26686"/>
                  <a:pt x="905289" y="7239"/>
                  <a:pt x="1109789" y="0"/>
                </a:cubicBezTo>
                <a:cubicBezTo>
                  <a:pt x="1314289" y="-7239"/>
                  <a:pt x="1579072" y="-4301"/>
                  <a:pt x="1702518" y="0"/>
                </a:cubicBezTo>
                <a:cubicBezTo>
                  <a:pt x="1825964" y="4301"/>
                  <a:pt x="2073124" y="8487"/>
                  <a:pt x="2219579" y="0"/>
                </a:cubicBezTo>
                <a:cubicBezTo>
                  <a:pt x="2366034" y="-8487"/>
                  <a:pt x="2694173" y="23667"/>
                  <a:pt x="2925808" y="0"/>
                </a:cubicBezTo>
                <a:cubicBezTo>
                  <a:pt x="3157443" y="-23667"/>
                  <a:pt x="3426701" y="33412"/>
                  <a:pt x="3783373" y="0"/>
                </a:cubicBezTo>
                <a:cubicBezTo>
                  <a:pt x="3759735" y="162437"/>
                  <a:pt x="3805910" y="463461"/>
                  <a:pt x="3783373" y="600164"/>
                </a:cubicBezTo>
                <a:cubicBezTo>
                  <a:pt x="3760836" y="736867"/>
                  <a:pt x="3777113" y="1005330"/>
                  <a:pt x="3783373" y="1223412"/>
                </a:cubicBezTo>
                <a:cubicBezTo>
                  <a:pt x="3789633" y="1441494"/>
                  <a:pt x="3778733" y="1787494"/>
                  <a:pt x="3783373" y="2308324"/>
                </a:cubicBezTo>
                <a:cubicBezTo>
                  <a:pt x="3628404" y="2307230"/>
                  <a:pt x="3477495" y="2302217"/>
                  <a:pt x="3266312" y="2308324"/>
                </a:cubicBezTo>
                <a:cubicBezTo>
                  <a:pt x="3055129" y="2314431"/>
                  <a:pt x="2752844" y="2292176"/>
                  <a:pt x="2560082" y="2308324"/>
                </a:cubicBezTo>
                <a:cubicBezTo>
                  <a:pt x="2367320" y="2324473"/>
                  <a:pt x="2301224" y="2306542"/>
                  <a:pt x="2043021" y="2308324"/>
                </a:cubicBezTo>
                <a:cubicBezTo>
                  <a:pt x="1784818" y="2310106"/>
                  <a:pt x="1585701" y="2304028"/>
                  <a:pt x="1374626" y="2308324"/>
                </a:cubicBezTo>
                <a:cubicBezTo>
                  <a:pt x="1163552" y="2312620"/>
                  <a:pt x="1064733" y="2332425"/>
                  <a:pt x="781897" y="2308324"/>
                </a:cubicBezTo>
                <a:cubicBezTo>
                  <a:pt x="499061" y="2284223"/>
                  <a:pt x="317284" y="2285174"/>
                  <a:pt x="0" y="2308324"/>
                </a:cubicBezTo>
                <a:cubicBezTo>
                  <a:pt x="28626" y="2072523"/>
                  <a:pt x="12267" y="1896467"/>
                  <a:pt x="0" y="1731243"/>
                </a:cubicBezTo>
                <a:cubicBezTo>
                  <a:pt x="-12267" y="1566019"/>
                  <a:pt x="-15114" y="1426699"/>
                  <a:pt x="0" y="1223412"/>
                </a:cubicBezTo>
                <a:cubicBezTo>
                  <a:pt x="15114" y="1020125"/>
                  <a:pt x="14446" y="790352"/>
                  <a:pt x="0" y="600164"/>
                </a:cubicBezTo>
                <a:cubicBezTo>
                  <a:pt x="-14446" y="409976"/>
                  <a:pt x="1300" y="193046"/>
                  <a:pt x="0" y="0"/>
                </a:cubicBezTo>
                <a:close/>
              </a:path>
              <a:path w="3783373" h="2308324" stroke="0" extrusionOk="0">
                <a:moveTo>
                  <a:pt x="0" y="0"/>
                </a:moveTo>
                <a:cubicBezTo>
                  <a:pt x="199825" y="26492"/>
                  <a:pt x="393002" y="-349"/>
                  <a:pt x="630562" y="0"/>
                </a:cubicBezTo>
                <a:cubicBezTo>
                  <a:pt x="868122" y="349"/>
                  <a:pt x="965578" y="6313"/>
                  <a:pt x="1147623" y="0"/>
                </a:cubicBezTo>
                <a:cubicBezTo>
                  <a:pt x="1329668" y="-6313"/>
                  <a:pt x="1413640" y="-8806"/>
                  <a:pt x="1664684" y="0"/>
                </a:cubicBezTo>
                <a:cubicBezTo>
                  <a:pt x="1915728" y="8806"/>
                  <a:pt x="2057442" y="-1553"/>
                  <a:pt x="2370914" y="0"/>
                </a:cubicBezTo>
                <a:cubicBezTo>
                  <a:pt x="2684386" y="1553"/>
                  <a:pt x="2737950" y="14209"/>
                  <a:pt x="2887975" y="0"/>
                </a:cubicBezTo>
                <a:cubicBezTo>
                  <a:pt x="3038000" y="-14209"/>
                  <a:pt x="3376087" y="29300"/>
                  <a:pt x="3783373" y="0"/>
                </a:cubicBezTo>
                <a:cubicBezTo>
                  <a:pt x="3801754" y="125343"/>
                  <a:pt x="3753013" y="476881"/>
                  <a:pt x="3783373" y="623247"/>
                </a:cubicBezTo>
                <a:cubicBezTo>
                  <a:pt x="3813733" y="769613"/>
                  <a:pt x="3793433" y="956090"/>
                  <a:pt x="3783373" y="1223412"/>
                </a:cubicBezTo>
                <a:cubicBezTo>
                  <a:pt x="3773313" y="1490734"/>
                  <a:pt x="3810577" y="1607919"/>
                  <a:pt x="3783373" y="1800493"/>
                </a:cubicBezTo>
                <a:cubicBezTo>
                  <a:pt x="3756169" y="1993067"/>
                  <a:pt x="3803376" y="2156653"/>
                  <a:pt x="3783373" y="2308324"/>
                </a:cubicBezTo>
                <a:cubicBezTo>
                  <a:pt x="3631536" y="2327805"/>
                  <a:pt x="3355250" y="2289999"/>
                  <a:pt x="3114977" y="2308324"/>
                </a:cubicBezTo>
                <a:cubicBezTo>
                  <a:pt x="2874704" y="2326649"/>
                  <a:pt x="2728903" y="2282591"/>
                  <a:pt x="2560082" y="2308324"/>
                </a:cubicBezTo>
                <a:cubicBezTo>
                  <a:pt x="2391261" y="2334057"/>
                  <a:pt x="2099340" y="2295214"/>
                  <a:pt x="1891687" y="2308324"/>
                </a:cubicBezTo>
                <a:cubicBezTo>
                  <a:pt x="1684035" y="2321434"/>
                  <a:pt x="1556653" y="2290476"/>
                  <a:pt x="1223291" y="2308324"/>
                </a:cubicBezTo>
                <a:cubicBezTo>
                  <a:pt x="889929" y="2326172"/>
                  <a:pt x="803743" y="2328797"/>
                  <a:pt x="630562" y="2308324"/>
                </a:cubicBezTo>
                <a:cubicBezTo>
                  <a:pt x="457381" y="2287851"/>
                  <a:pt x="308032" y="2324354"/>
                  <a:pt x="0" y="2308324"/>
                </a:cubicBezTo>
                <a:cubicBezTo>
                  <a:pt x="-15088" y="2140126"/>
                  <a:pt x="9020" y="1832189"/>
                  <a:pt x="0" y="1685077"/>
                </a:cubicBezTo>
                <a:cubicBezTo>
                  <a:pt x="-9020" y="1537965"/>
                  <a:pt x="14202" y="1249132"/>
                  <a:pt x="0" y="1131079"/>
                </a:cubicBezTo>
                <a:cubicBezTo>
                  <a:pt x="-14202" y="1013026"/>
                  <a:pt x="11397" y="783823"/>
                  <a:pt x="0" y="623247"/>
                </a:cubicBezTo>
                <a:cubicBezTo>
                  <a:pt x="-11397" y="462671"/>
                  <a:pt x="8804" y="249302"/>
                  <a:pt x="0" y="0"/>
                </a:cubicBezTo>
                <a:close/>
              </a:path>
            </a:pathLst>
          </a:custGeom>
          <a:ln w="19050">
            <a:extLst>
              <a:ext uri="{C807C97D-BFC1-408E-A445-0C87EB9F89A2}">
                <ask:lineSketchStyleProps xmlns:ask="http://schemas.microsoft.com/office/drawing/2018/sketchyshapes" sd="14705678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48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19063"/>
            <a:r>
              <a:rPr lang="en-US" dirty="0"/>
              <a:t>How to determine:</a:t>
            </a:r>
          </a:p>
          <a:p>
            <a:pPr marL="404813" indent="-285750">
              <a:buFont typeface="Arial" panose="020B0604020202020204" pitchFamily="34" charset="0"/>
              <a:buChar char="•"/>
            </a:pPr>
            <a:r>
              <a:rPr lang="en-US" dirty="0"/>
              <a:t>Filter size?</a:t>
            </a:r>
          </a:p>
          <a:p>
            <a:pPr marL="404813" indent="-285750">
              <a:buFont typeface="Arial" panose="020B0604020202020204" pitchFamily="34" charset="0"/>
              <a:buChar char="•"/>
            </a:pPr>
            <a:r>
              <a:rPr lang="en-US" dirty="0"/>
              <a:t>Filter number?</a:t>
            </a:r>
          </a:p>
          <a:p>
            <a:pPr marL="404813" indent="-285750">
              <a:buFont typeface="Arial" panose="020B0604020202020204" pitchFamily="34" charset="0"/>
              <a:buChar char="•"/>
            </a:pPr>
            <a:r>
              <a:rPr lang="en-US" dirty="0"/>
              <a:t>Conv-pool combination?</a:t>
            </a:r>
          </a:p>
          <a:p>
            <a:pPr marL="4048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0481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Trial and Error :(</a:t>
            </a:r>
          </a:p>
          <a:p>
            <a:pPr marL="40481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39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0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A5A2AD81-734C-456F-837A-3E40C2DBD243}"/>
              </a:ext>
            </a:extLst>
          </p:cNvPr>
          <p:cNvSpPr/>
          <p:nvPr/>
        </p:nvSpPr>
        <p:spPr>
          <a:xfrm>
            <a:off x="4016453" y="2772660"/>
            <a:ext cx="906592" cy="21703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E12CA8-F3EF-4F64-89DD-9B367E92CACF}"/>
              </a:ext>
            </a:extLst>
          </p:cNvPr>
          <p:cNvSpPr/>
          <p:nvPr/>
        </p:nvSpPr>
        <p:spPr>
          <a:xfrm>
            <a:off x="6035427" y="3045717"/>
            <a:ext cx="953621" cy="18327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79B7229-DDA6-4B2D-9C75-836AD59C8DA5}"/>
              </a:ext>
            </a:extLst>
          </p:cNvPr>
          <p:cNvSpPr/>
          <p:nvPr/>
        </p:nvSpPr>
        <p:spPr>
          <a:xfrm>
            <a:off x="7019010" y="3042932"/>
            <a:ext cx="665774" cy="18354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C808F0-22BC-4776-BC11-594416908C00}"/>
              </a:ext>
            </a:extLst>
          </p:cNvPr>
          <p:cNvSpPr/>
          <p:nvPr/>
        </p:nvSpPr>
        <p:spPr>
          <a:xfrm>
            <a:off x="3087477" y="2477129"/>
            <a:ext cx="709565" cy="2743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760FA8-453B-4CA2-AD90-FE2B5D504CD1}"/>
              </a:ext>
            </a:extLst>
          </p:cNvPr>
          <p:cNvSpPr/>
          <p:nvPr/>
        </p:nvSpPr>
        <p:spPr>
          <a:xfrm>
            <a:off x="7948294" y="2915282"/>
            <a:ext cx="239057" cy="2055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8465FC-E9C3-4A7F-B743-FD85FA01161F}"/>
              </a:ext>
            </a:extLst>
          </p:cNvPr>
          <p:cNvSpPr/>
          <p:nvPr/>
        </p:nvSpPr>
        <p:spPr>
          <a:xfrm>
            <a:off x="8388657" y="2915282"/>
            <a:ext cx="239057" cy="2055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704CB9-5064-49AC-914C-C56C5CFEEA85}"/>
              </a:ext>
            </a:extLst>
          </p:cNvPr>
          <p:cNvSpPr/>
          <p:nvPr/>
        </p:nvSpPr>
        <p:spPr>
          <a:xfrm>
            <a:off x="8847126" y="3726347"/>
            <a:ext cx="239057" cy="548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E877A6-574A-4741-8CFA-EF6C68E7581B}"/>
              </a:ext>
            </a:extLst>
          </p:cNvPr>
          <p:cNvSpPr/>
          <p:nvPr/>
        </p:nvSpPr>
        <p:spPr>
          <a:xfrm>
            <a:off x="5051843" y="3056166"/>
            <a:ext cx="953621" cy="183270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1D36D88A-ADF7-44FC-A8D3-CF4E986B4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b="12851"/>
          <a:stretch/>
        </p:blipFill>
        <p:spPr>
          <a:xfrm>
            <a:off x="2458137" y="2477130"/>
            <a:ext cx="6667109" cy="28926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EE8E99-F1C3-4F70-B0C4-8CF50514C3F3}"/>
              </a:ext>
            </a:extLst>
          </p:cNvPr>
          <p:cNvSpPr/>
          <p:nvPr/>
        </p:nvSpPr>
        <p:spPr>
          <a:xfrm>
            <a:off x="4235932" y="5731496"/>
            <a:ext cx="33389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ArialMT"/>
              </a:rPr>
              <a:t>CONV1, CONV2, CONV4, CONV5:</a:t>
            </a:r>
          </a:p>
          <a:p>
            <a:pPr algn="ctr"/>
            <a:r>
              <a:rPr lang="en-US" sz="1400" dirty="0">
                <a:latin typeface="ArialMT"/>
              </a:rPr>
              <a:t>Connections only with feature maps</a:t>
            </a:r>
          </a:p>
          <a:p>
            <a:pPr algn="ctr"/>
            <a:r>
              <a:rPr lang="en-US" sz="1400" dirty="0">
                <a:latin typeface="ArialMT"/>
              </a:rPr>
              <a:t>on 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same GPU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669FF7-CB23-4971-8493-1F86982E267A}"/>
              </a:ext>
            </a:extLst>
          </p:cNvPr>
          <p:cNvSpPr/>
          <p:nvPr/>
        </p:nvSpPr>
        <p:spPr>
          <a:xfrm>
            <a:off x="5276574" y="176431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latin typeface="ArialMT"/>
              </a:rPr>
              <a:t>Connections with all feature maps in preceding layer, communication 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across GPUs </a:t>
            </a:r>
            <a:r>
              <a:rPr lang="en-US" sz="1400" dirty="0">
                <a:latin typeface="ArialMT"/>
              </a:rPr>
              <a:t>in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  <a:latin typeface="ArialMT"/>
              </a:rPr>
              <a:t>CONV3, FC6, FC7, FC8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1A770-79FA-4291-97C7-2595A0E5361C}"/>
              </a:ext>
            </a:extLst>
          </p:cNvPr>
          <p:cNvCxnSpPr>
            <a:cxnSpLocks/>
          </p:cNvCxnSpPr>
          <p:nvPr/>
        </p:nvCxnSpPr>
        <p:spPr>
          <a:xfrm rot="10800000">
            <a:off x="3574712" y="5537161"/>
            <a:ext cx="831316" cy="3021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>
            <a:extLst>
              <a:ext uri="{FF2B5EF4-FFF2-40B4-BE49-F238E27FC236}">
                <a16:creationId xmlns:a16="http://schemas.microsoft.com/office/drawing/2014/main" id="{9A05CCA8-294C-4CD8-A81A-4E0ACBC50C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02221" y="5076320"/>
            <a:ext cx="426821" cy="86821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7">
            <a:extLst>
              <a:ext uri="{FF2B5EF4-FFF2-40B4-BE49-F238E27FC236}">
                <a16:creationId xmlns:a16="http://schemas.microsoft.com/office/drawing/2014/main" id="{06CB4A95-CE25-41BB-BB35-2665F9DEE6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1935" y="5210705"/>
            <a:ext cx="599042" cy="42722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7">
            <a:extLst>
              <a:ext uri="{FF2B5EF4-FFF2-40B4-BE49-F238E27FC236}">
                <a16:creationId xmlns:a16="http://schemas.microsoft.com/office/drawing/2014/main" id="{17BDA6B0-FE0A-4916-B031-928F69C012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55637" y="5169185"/>
            <a:ext cx="606946" cy="502363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7">
            <a:extLst>
              <a:ext uri="{FF2B5EF4-FFF2-40B4-BE49-F238E27FC236}">
                <a16:creationId xmlns:a16="http://schemas.microsoft.com/office/drawing/2014/main" id="{11C80537-0369-4C78-A74A-B62D361048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11995" y="2331052"/>
            <a:ext cx="1046865" cy="70700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7">
            <a:extLst>
              <a:ext uri="{FF2B5EF4-FFF2-40B4-BE49-F238E27FC236}">
                <a16:creationId xmlns:a16="http://schemas.microsoft.com/office/drawing/2014/main" id="{90F47327-13A9-4374-AEB7-F661E17F8237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7604411" y="2461141"/>
            <a:ext cx="412304" cy="49597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7">
            <a:extLst>
              <a:ext uri="{FF2B5EF4-FFF2-40B4-BE49-F238E27FC236}">
                <a16:creationId xmlns:a16="http://schemas.microsoft.com/office/drawing/2014/main" id="{585775A0-9766-44D3-A5F0-ED0AC6C7E3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85288" y="2389269"/>
            <a:ext cx="430833" cy="606555"/>
          </a:xfrm>
          <a:prstGeom prst="bentConnector3">
            <a:avLst>
              <a:gd name="adj1" fmla="val 2688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7">
            <a:extLst>
              <a:ext uri="{FF2B5EF4-FFF2-40B4-BE49-F238E27FC236}">
                <a16:creationId xmlns:a16="http://schemas.microsoft.com/office/drawing/2014/main" id="{D76CD02D-51B1-4A9B-BC4B-80C89C4BA05F}"/>
              </a:ext>
            </a:extLst>
          </p:cNvPr>
          <p:cNvCxnSpPr>
            <a:cxnSpLocks/>
          </p:cNvCxnSpPr>
          <p:nvPr/>
        </p:nvCxnSpPr>
        <p:spPr>
          <a:xfrm>
            <a:off x="8565511" y="2349478"/>
            <a:ext cx="402336" cy="136781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F26EE0D-73EE-40A6-98A3-1F9A06D09174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6217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48" grpId="0" animBg="1"/>
      <p:bldP spid="49" grpId="0" animBg="1"/>
      <p:bldP spid="50" grpId="0" animBg="1"/>
      <p:bldP spid="45" grpId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b="1" dirty="0"/>
              <a:t>Classification Winner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Top-5 error: </a:t>
            </a:r>
            <a:r>
              <a:rPr lang="en-US" sz="2200" b="1" dirty="0">
                <a:solidFill>
                  <a:srgbClr val="0000FF"/>
                </a:solidFill>
              </a:rPr>
              <a:t>18.2%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C00000"/>
                </a:solidFill>
              </a:rPr>
              <a:t>From 25.8%</a:t>
            </a:r>
          </a:p>
          <a:p>
            <a:pPr lvl="1">
              <a:lnSpc>
                <a:spcPct val="120000"/>
              </a:lnSpc>
            </a:pP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ym typeface="Wingdings" panose="05000000000000000000" pitchFamily="2" charset="2"/>
              </a:rPr>
              <a:t>7 CNN ensembles: </a:t>
            </a:r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15.4%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66B823-EFA5-4140-A0F6-798045EE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F89CD-557C-41FE-8E79-C9D58BE9661E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05A2AC5-2B60-4209-A014-7758A34F8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91231"/>
              </p:ext>
            </p:extLst>
          </p:nvPr>
        </p:nvGraphicFramePr>
        <p:xfrm>
          <a:off x="6386051" y="1831498"/>
          <a:ext cx="4572000" cy="287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E87986F-7C9B-437F-9A04-5EC1364017C2}"/>
              </a:ext>
            </a:extLst>
          </p:cNvPr>
          <p:cNvSpPr txBox="1"/>
          <p:nvPr/>
        </p:nvSpPr>
        <p:spPr>
          <a:xfrm>
            <a:off x="7372720" y="4765416"/>
            <a:ext cx="308880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ym typeface="Wingdings" panose="05000000000000000000" pitchFamily="2" charset="2"/>
              </a:rPr>
              <a:t>Total Citations: </a:t>
            </a:r>
            <a:r>
              <a:rPr lang="en-US" sz="1800" b="1" dirty="0">
                <a:sym typeface="Wingdings" panose="05000000000000000000" pitchFamily="2" charset="2"/>
              </a:rPr>
              <a:t>71,340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752995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AlexNet Details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5067" y="1881960"/>
          <a:ext cx="6392136" cy="4185412"/>
        </p:xfrm>
        <a:graphic>
          <a:graphicData uri="http://schemas.openxmlformats.org/drawingml/2006/table">
            <a:tbl>
              <a:tblPr/>
              <a:tblGrid>
                <a:gridCol w="1554212">
                  <a:extLst>
                    <a:ext uri="{9D8B030D-6E8A-4147-A177-3AD203B41FA5}">
                      <a16:colId xmlns:a16="http://schemas.microsoft.com/office/drawing/2014/main" val="2704457535"/>
                    </a:ext>
                  </a:extLst>
                </a:gridCol>
                <a:gridCol w="3241599">
                  <a:extLst>
                    <a:ext uri="{9D8B030D-6E8A-4147-A177-3AD203B41FA5}">
                      <a16:colId xmlns:a16="http://schemas.microsoft.com/office/drawing/2014/main" val="3148486895"/>
                    </a:ext>
                  </a:extLst>
                </a:gridCol>
                <a:gridCol w="1596325">
                  <a:extLst>
                    <a:ext uri="{9D8B030D-6E8A-4147-A177-3AD203B41FA5}">
                      <a16:colId xmlns:a16="http://schemas.microsoft.com/office/drawing/2014/main" val="3999234195"/>
                    </a:ext>
                  </a:extLst>
                </a:gridCol>
              </a:tblGrid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INPUT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[227x227x3]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96165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@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11x11, stride 4, pad 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[55x55x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8610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718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Normalization layer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7912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256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5x5, stride 1, pad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[27x27x256]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24929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4927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 Normalization layer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14202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384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[13x13x384]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698453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384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[13x13x384]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16616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 CONV5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256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@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3x3, stride 1, pad 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[13x13x256]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47377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MA</a:t>
                      </a:r>
                      <a:r>
                        <a:rPr lang="en-US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X</a:t>
                      </a:r>
                      <a:r>
                        <a:rPr lang="id-ID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 POOL3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3x3, stride 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 x 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x256]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309250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4096 neurons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364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4096 neurons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07876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ED7D31"/>
                          </a:solidFill>
                          <a:effectLst/>
                          <a:latin typeface="Verdana" panose="020B0604030504040204" pitchFamily="34" charset="0"/>
                        </a:rPr>
                        <a:t> FC8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1000 neurons (class scores)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1000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]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03800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EE41FDB-0DF8-4586-BEEB-88620A64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84499"/>
              </p:ext>
            </p:extLst>
          </p:nvPr>
        </p:nvGraphicFramePr>
        <p:xfrm>
          <a:off x="6901653" y="1589352"/>
          <a:ext cx="3826599" cy="4478020"/>
        </p:xfrm>
        <a:graphic>
          <a:graphicData uri="http://schemas.openxmlformats.org/drawingml/2006/table">
            <a:tbl>
              <a:tblPr/>
              <a:tblGrid>
                <a:gridCol w="1275533">
                  <a:extLst>
                    <a:ext uri="{9D8B030D-6E8A-4147-A177-3AD203B41FA5}">
                      <a16:colId xmlns:a16="http://schemas.microsoft.com/office/drawing/2014/main" val="3999234195"/>
                    </a:ext>
                  </a:extLst>
                </a:gridCol>
                <a:gridCol w="1275533">
                  <a:extLst>
                    <a:ext uri="{9D8B030D-6E8A-4147-A177-3AD203B41FA5}">
                      <a16:colId xmlns:a16="http://schemas.microsoft.com/office/drawing/2014/main" val="920449743"/>
                    </a:ext>
                  </a:extLst>
                </a:gridCol>
                <a:gridCol w="1275533">
                  <a:extLst>
                    <a:ext uri="{9D8B030D-6E8A-4147-A177-3AD203B41FA5}">
                      <a16:colId xmlns:a16="http://schemas.microsoft.com/office/drawing/2014/main" val="1640695699"/>
                    </a:ext>
                  </a:extLst>
                </a:gridCol>
              </a:tblGrid>
              <a:tr h="522942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Memory (KB)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Params (k)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Flops (M)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9495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1,134.4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34.9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105.4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610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273.4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07187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912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729.0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614.7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447.9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249298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169.0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049276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14202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253.5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885.1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149.5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698453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253.5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1327.5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224.3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6484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169.0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885.0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149.5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7876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36.0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84263" algn="r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-</a:t>
                      </a:r>
                      <a:endPara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03800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37,752.8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37.7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53161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16,781.3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16.8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382"/>
                  </a:ext>
                </a:extLst>
              </a:tr>
              <a:tr h="261471"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3.9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4,097.0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457200" rtl="0" eaLnBrk="1" fontAlgn="ctr" latinLnBrk="0" hangingPunct="1">
                        <a:lnSpc>
                          <a:spcPct val="120000"/>
                        </a:lnSpc>
                        <a:tabLst>
                          <a:tab pos="1084263" algn="r"/>
                        </a:tabLst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	4.1</a:t>
                      </a:r>
                      <a:endParaRPr lang="id-ID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24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29097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AlexNet Details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E6C43B-2130-4C18-AD28-8B17C1F79956}"/>
              </a:ext>
            </a:extLst>
          </p:cNvPr>
          <p:cNvSpPr txBox="1"/>
          <p:nvPr/>
        </p:nvSpPr>
        <p:spPr>
          <a:xfrm>
            <a:off x="560976" y="4688954"/>
            <a:ext cx="3074907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Most of the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usage</a:t>
            </a:r>
            <a:r>
              <a:rPr lang="en-US" dirty="0"/>
              <a:t> is in the early convolution layers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05A3D-163E-4152-9CB0-2AD620EE9CC9}"/>
              </a:ext>
            </a:extLst>
          </p:cNvPr>
          <p:cNvSpPr txBox="1"/>
          <p:nvPr/>
        </p:nvSpPr>
        <p:spPr>
          <a:xfrm>
            <a:off x="4281918" y="4688954"/>
            <a:ext cx="351174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Nearly all </a:t>
            </a:r>
            <a:r>
              <a:rPr lang="en-US" b="1" dirty="0"/>
              <a:t>parameters</a:t>
            </a:r>
            <a:r>
              <a:rPr lang="en-US" dirty="0"/>
              <a:t> are in the fully-connected layers</a:t>
            </a:r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E762D-963F-47A7-BDD1-3AA6974EACC0}"/>
              </a:ext>
            </a:extLst>
          </p:cNvPr>
          <p:cNvSpPr txBox="1"/>
          <p:nvPr/>
        </p:nvSpPr>
        <p:spPr>
          <a:xfrm>
            <a:off x="8439700" y="4688954"/>
            <a:ext cx="314905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Most </a:t>
            </a:r>
            <a:r>
              <a:rPr lang="en-US" b="1" dirty="0"/>
              <a:t>floating-point ops </a:t>
            </a:r>
            <a:r>
              <a:rPr lang="en-US" dirty="0"/>
              <a:t>occur in the conv layers</a:t>
            </a:r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816F7-0CB4-4CFB-A118-4F6D1F62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6" y="2388202"/>
            <a:ext cx="3889585" cy="2225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A70524-20CD-41FD-9B3A-CE59FE8C9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59" y="2388202"/>
            <a:ext cx="3895682" cy="2225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240701-9D34-4BB2-B2F8-E693A1EBF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779" y="2388202"/>
            <a:ext cx="3895682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9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9518801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87680" y="4175350"/>
            <a:ext cx="11101917" cy="18596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Build on top of </a:t>
            </a:r>
            <a:r>
              <a:rPr lang="en-US" sz="2000" dirty="0">
                <a:solidFill>
                  <a:srgbClr val="0000FF"/>
                </a:solidFill>
              </a:rPr>
              <a:t>AlexNet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Using </a:t>
            </a:r>
            <a:r>
              <a:rPr lang="en-US" sz="2000" dirty="0">
                <a:solidFill>
                  <a:srgbClr val="FF0000"/>
                </a:solidFill>
              </a:rPr>
              <a:t>11x11 </a:t>
            </a:r>
            <a:r>
              <a:rPr lang="en-US" sz="2000" dirty="0"/>
              <a:t>on the first layer’s filter is </a:t>
            </a:r>
            <a:r>
              <a:rPr lang="en-US" sz="2000" dirty="0">
                <a:solidFill>
                  <a:srgbClr val="FF0000"/>
                </a:solidFill>
              </a:rPr>
              <a:t>too large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Skipping too much information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FF0000"/>
                </a:solidFill>
              </a:rPr>
              <a:t>More Trial and Error :(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ZFNet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11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FEEEACB-3889-492C-BBDA-BF226CEE17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217"/>
          <a:stretch/>
        </p:blipFill>
        <p:spPr>
          <a:xfrm>
            <a:off x="1979977" y="1654059"/>
            <a:ext cx="9665278" cy="23787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4649F8-913C-4065-AAFA-AD07BFF87404}"/>
              </a:ext>
            </a:extLst>
          </p:cNvPr>
          <p:cNvSpPr/>
          <p:nvPr/>
        </p:nvSpPr>
        <p:spPr>
          <a:xfrm>
            <a:off x="9069572" y="5935543"/>
            <a:ext cx="261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Zeiler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Fergus, 2013]</a:t>
            </a:r>
          </a:p>
        </p:txBody>
      </p:sp>
    </p:spTree>
    <p:extLst>
      <p:ext uri="{BB962C8B-B14F-4D97-AF65-F5344CB8AC3E}">
        <p14:creationId xmlns:p14="http://schemas.microsoft.com/office/powerpoint/2010/main" val="3775660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/>
          <p:cNvSpPr>
            <a:spLocks noGrp="1"/>
          </p:cNvSpPr>
          <p:nvPr>
            <p:ph sz="quarter" idx="14"/>
          </p:nvPr>
        </p:nvSpPr>
        <p:spPr>
          <a:xfrm>
            <a:off x="487680" y="4175350"/>
            <a:ext cx="11101917" cy="213669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00B050"/>
                </a:solidFill>
              </a:rPr>
              <a:t>7x7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stride 2 </a:t>
            </a:r>
            <a:r>
              <a:rPr lang="en-US" sz="2000" dirty="0"/>
              <a:t>instead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Same number of filters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Layer 3,4,5 </a:t>
            </a:r>
            <a:r>
              <a:rPr lang="en-US" sz="2000" dirty="0">
                <a:solidFill>
                  <a:srgbClr val="0000FF"/>
                </a:solidFill>
              </a:rPr>
              <a:t>Same filter size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Increase the number (depth) to 512, 1024, 512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Same Pool size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837D0E-EFEF-4944-BDF7-0EE4BD67A972}"/>
              </a:ext>
            </a:extLst>
          </p:cNvPr>
          <p:cNvSpPr/>
          <p:nvPr/>
        </p:nvSpPr>
        <p:spPr>
          <a:xfrm>
            <a:off x="9069572" y="5935543"/>
            <a:ext cx="261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Zeiler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Fergus, 2013]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DA4F997-7DC6-45CD-A379-319E785F01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217"/>
          <a:stretch/>
        </p:blipFill>
        <p:spPr>
          <a:xfrm>
            <a:off x="1979977" y="1654059"/>
            <a:ext cx="9665278" cy="23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2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Trained on only </a:t>
            </a:r>
            <a:r>
              <a:rPr lang="en-US" sz="2200" dirty="0">
                <a:solidFill>
                  <a:srgbClr val="0000FF"/>
                </a:solidFill>
              </a:rPr>
              <a:t>1.3 million </a:t>
            </a:r>
            <a:r>
              <a:rPr lang="en-US" sz="2200" dirty="0"/>
              <a:t>images.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Trained on </a:t>
            </a:r>
            <a:r>
              <a:rPr lang="en-US" sz="2200" dirty="0">
                <a:solidFill>
                  <a:srgbClr val="0000FF"/>
                </a:solidFill>
              </a:rPr>
              <a:t>a GTX 580 GPU </a:t>
            </a:r>
            <a:r>
              <a:rPr lang="en-US" sz="2200" dirty="0"/>
              <a:t>for </a:t>
            </a:r>
            <a:r>
              <a:rPr lang="en-US" sz="2200" b="1" dirty="0"/>
              <a:t>twelve days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Developed a visualization technique named </a:t>
            </a:r>
            <a:r>
              <a:rPr lang="en-US" sz="2200" dirty="0">
                <a:solidFill>
                  <a:srgbClr val="0000FF"/>
                </a:solidFill>
              </a:rPr>
              <a:t>Deconvolutional Network</a:t>
            </a:r>
            <a:r>
              <a:rPr lang="en-US" sz="22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which helps to examine different feature activations and their relation to the input space. </a:t>
            </a:r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r>
              <a:rPr lang="en-US" dirty="0"/>
              <a:t>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5452E-55FA-4F00-AFDC-0A2BEBC4C129}"/>
              </a:ext>
            </a:extLst>
          </p:cNvPr>
          <p:cNvSpPr/>
          <p:nvPr/>
        </p:nvSpPr>
        <p:spPr>
          <a:xfrm>
            <a:off x="9069572" y="5935543"/>
            <a:ext cx="261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Zeiler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Fergus, 2013]</a:t>
            </a:r>
          </a:p>
        </p:txBody>
      </p:sp>
    </p:spTree>
    <p:extLst>
      <p:ext uri="{BB962C8B-B14F-4D97-AF65-F5344CB8AC3E}">
        <p14:creationId xmlns:p14="http://schemas.microsoft.com/office/powerpoint/2010/main" val="29840717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2400" strike="sngStrike" dirty="0">
                <a:solidFill>
                  <a:schemeClr val="bg1">
                    <a:lumMod val="65000"/>
                  </a:schemeClr>
                </a:solidFill>
              </a:rPr>
              <a:t>art 1: Feature Learning</a:t>
            </a:r>
          </a:p>
          <a:p>
            <a:pPr lvl="1"/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AutoEncoder</a:t>
            </a:r>
          </a:p>
          <a:p>
            <a:pPr lvl="1"/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Transfer Learning</a:t>
            </a:r>
          </a:p>
          <a:p>
            <a:r>
              <a:rPr lang="en-US" dirty="0"/>
              <a:t>Part 2: </a:t>
            </a:r>
            <a:r>
              <a:rPr lang="en-US" sz="2400" dirty="0"/>
              <a:t>Deep Learning Architectures</a:t>
            </a:r>
            <a:endParaRPr lang="id-ID" sz="2400" dirty="0"/>
          </a:p>
          <a:p>
            <a:pPr lvl="1"/>
            <a:r>
              <a:rPr lang="en-US" dirty="0"/>
              <a:t>Famous Architectures</a:t>
            </a:r>
          </a:p>
          <a:p>
            <a:pPr lvl="1"/>
            <a:r>
              <a:rPr lang="en-US" dirty="0"/>
              <a:t>ImageNet Winner 2012-2018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833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Bigger network (better?),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Memory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More FLOPS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Total parameters </a:t>
            </a:r>
            <a:r>
              <a:rPr lang="en-US" sz="2200" dirty="0">
                <a:solidFill>
                  <a:srgbClr val="FF0000"/>
                </a:solidFill>
              </a:rPr>
              <a:t>62M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Pretraining unavailable</a:t>
            </a:r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r>
              <a:rPr lang="en-US" dirty="0"/>
              <a:t>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5452E-55FA-4F00-AFDC-0A2BEBC4C129}"/>
              </a:ext>
            </a:extLst>
          </p:cNvPr>
          <p:cNvSpPr/>
          <p:nvPr/>
        </p:nvSpPr>
        <p:spPr>
          <a:xfrm>
            <a:off x="9069572" y="5935543"/>
            <a:ext cx="261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Zeiler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Fergus, 2013]</a:t>
            </a:r>
          </a:p>
        </p:txBody>
      </p:sp>
    </p:spTree>
    <p:extLst>
      <p:ext uri="{BB962C8B-B14F-4D97-AF65-F5344CB8AC3E}">
        <p14:creationId xmlns:p14="http://schemas.microsoft.com/office/powerpoint/2010/main" val="412192583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b="1" dirty="0"/>
              <a:t>Classification Winner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Top-5 error: </a:t>
            </a:r>
            <a:r>
              <a:rPr lang="en-US" sz="2200" b="1" dirty="0">
                <a:solidFill>
                  <a:srgbClr val="0000FF"/>
                </a:solidFill>
              </a:rPr>
              <a:t>14.8% 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C00000"/>
                </a:solidFill>
              </a:rPr>
              <a:t>From 15.4%</a:t>
            </a:r>
          </a:p>
          <a:p>
            <a:pPr lvl="1">
              <a:lnSpc>
                <a:spcPct val="120000"/>
              </a:lnSpc>
            </a:pP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ym typeface="Wingdings" panose="05000000000000000000" pitchFamily="2" charset="2"/>
              </a:rPr>
              <a:t>Improved in </a:t>
            </a:r>
            <a:r>
              <a:rPr lang="en-US" sz="2200" dirty="0" err="1">
                <a:sym typeface="Wingdings" panose="05000000000000000000" pitchFamily="2" charset="2"/>
              </a:rPr>
              <a:t>ClarifAI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11.2%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66B823-EFA5-4140-A0F6-798045EE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24F2FD-93A8-44DC-9FDA-D86153EFD5C9}"/>
              </a:ext>
            </a:extLst>
          </p:cNvPr>
          <p:cNvSpPr/>
          <p:nvPr/>
        </p:nvSpPr>
        <p:spPr>
          <a:xfrm>
            <a:off x="9069572" y="5935543"/>
            <a:ext cx="2617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Zeiler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Fergus, 2013]</a:t>
            </a:r>
          </a:p>
        </p:txBody>
      </p:sp>
    </p:spTree>
    <p:extLst>
      <p:ext uri="{BB962C8B-B14F-4D97-AF65-F5344CB8AC3E}">
        <p14:creationId xmlns:p14="http://schemas.microsoft.com/office/powerpoint/2010/main" val="382651205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Aside: Stacking Convolution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8683633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We know that each filter in a spatial location result an activation in the feature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464E88-07B6-418A-8879-6FD1EA33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67" y="3261120"/>
            <a:ext cx="640135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72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Suppose we use a </a:t>
            </a:r>
            <a:r>
              <a:rPr lang="en-US" sz="2000" dirty="0">
                <a:solidFill>
                  <a:srgbClr val="FF0000"/>
                </a:solidFill>
              </a:rPr>
              <a:t>3x3 conv </a:t>
            </a:r>
            <a:r>
              <a:rPr lang="en-US" sz="2000" dirty="0"/>
              <a:t>layer (stride 1), resulting an activation map (</a:t>
            </a:r>
            <a:r>
              <a:rPr lang="en-US" sz="2000" dirty="0">
                <a:solidFill>
                  <a:srgbClr val="C00000"/>
                </a:solidFill>
              </a:rPr>
              <a:t>activation 1</a:t>
            </a:r>
            <a:r>
              <a:rPr lang="en-US" sz="2000" dirty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Each neuron in </a:t>
            </a:r>
            <a:r>
              <a:rPr lang="en-US" dirty="0">
                <a:solidFill>
                  <a:srgbClr val="C00000"/>
                </a:solidFill>
              </a:rPr>
              <a:t>activation 1 </a:t>
            </a:r>
            <a:r>
              <a:rPr lang="en-US" dirty="0">
                <a:solidFill>
                  <a:srgbClr val="0000FF"/>
                </a:solidFill>
              </a:rPr>
              <a:t>"sees" </a:t>
            </a:r>
            <a:r>
              <a:rPr lang="en-US" dirty="0"/>
              <a:t>3x3 region of </a:t>
            </a:r>
            <a:br>
              <a:rPr lang="en-US" dirty="0"/>
            </a:br>
            <a:r>
              <a:rPr lang="en-US" dirty="0"/>
              <a:t>previous layer (input)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72683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46504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3864244" y="4138047"/>
            <a:ext cx="2014780" cy="38745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64244" y="4910809"/>
            <a:ext cx="2014780" cy="37411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283384" y="5662071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D0F3FD7-D6D9-4D22-AD14-3AEAC5BE8068}"/>
              </a:ext>
            </a:extLst>
          </p:cNvPr>
          <p:cNvGraphicFramePr>
            <a:graphicFrameLocks noGrp="1"/>
          </p:cNvGraphicFramePr>
          <p:nvPr/>
        </p:nvGraphicFramePr>
        <p:xfrm>
          <a:off x="2677556" y="4138047"/>
          <a:ext cx="1207008" cy="1152144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2406268238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011611898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986200180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84567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5467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1960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25102C47-05B6-46BE-BC2C-62632372A9AA}"/>
              </a:ext>
            </a:extLst>
          </p:cNvPr>
          <p:cNvSpPr/>
          <p:nvPr/>
        </p:nvSpPr>
        <p:spPr>
          <a:xfrm>
            <a:off x="2786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73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Now we stack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3x3 conv layers, thus we have 2 activation maps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Again, Each neuron in </a:t>
            </a:r>
            <a:r>
              <a:rPr lang="en-US" sz="2000" dirty="0">
                <a:solidFill>
                  <a:srgbClr val="C00000"/>
                </a:solidFill>
              </a:rPr>
              <a:t>activation 2 </a:t>
            </a:r>
            <a:r>
              <a:rPr lang="en-US" sz="2000" dirty="0">
                <a:solidFill>
                  <a:srgbClr val="0000FF"/>
                </a:solidFill>
              </a:rPr>
              <a:t>"sees" </a:t>
            </a:r>
            <a:r>
              <a:rPr lang="en-US" sz="2000" dirty="0"/>
              <a:t>3x3 region of </a:t>
            </a:r>
            <a:br>
              <a:rPr lang="en-US" sz="2000" dirty="0"/>
            </a:br>
            <a:r>
              <a:rPr lang="en-US" sz="2000" dirty="0"/>
              <a:t>previous layer (previous activation map)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272683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46504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820325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3864244" y="4138047"/>
            <a:ext cx="2014780" cy="38745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64244" y="4910809"/>
            <a:ext cx="2014780" cy="37411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1165" y="4133698"/>
            <a:ext cx="2014780" cy="3874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41165" y="4906460"/>
            <a:ext cx="2014780" cy="3741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83384" y="5662071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57205" y="5669346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A748A8-119A-4B2E-9788-030EF1F6F76F}"/>
              </a:ext>
            </a:extLst>
          </p:cNvPr>
          <p:cNvSpPr/>
          <p:nvPr/>
        </p:nvSpPr>
        <p:spPr>
          <a:xfrm>
            <a:off x="2786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01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How big of a </a:t>
            </a:r>
            <a:r>
              <a:rPr lang="en-US" dirty="0">
                <a:solidFill>
                  <a:srgbClr val="0000FF"/>
                </a:solidFill>
              </a:rPr>
              <a:t>region of the input</a:t>
            </a:r>
            <a:r>
              <a:rPr lang="en-US" dirty="0"/>
              <a:t> does a neuron on the </a:t>
            </a:r>
            <a:r>
              <a:rPr lang="en-US" dirty="0">
                <a:solidFill>
                  <a:srgbClr val="FF0000"/>
                </a:solidFill>
              </a:rPr>
              <a:t>second</a:t>
            </a:r>
            <a:r>
              <a:rPr lang="en-US" dirty="0"/>
              <a:t> conv layer </a:t>
            </a:r>
            <a:r>
              <a:rPr lang="en-US" dirty="0">
                <a:solidFill>
                  <a:srgbClr val="0000FF"/>
                </a:solidFill>
              </a:rPr>
              <a:t>"see"</a:t>
            </a:r>
            <a:r>
              <a:rPr lang="en-US" dirty="0"/>
              <a:t>?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272683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046504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820325" y="3752743"/>
          <a:ext cx="201168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3864244" y="4138047"/>
            <a:ext cx="2014780" cy="38745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64244" y="4910809"/>
            <a:ext cx="2014780" cy="37411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41165" y="4133698"/>
            <a:ext cx="2014780" cy="3874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41165" y="4906460"/>
            <a:ext cx="2014780" cy="37411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83383" y="5662071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57204" y="5669346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2A725-60C4-4942-9C8A-7A26CFEBD9E1}"/>
              </a:ext>
            </a:extLst>
          </p:cNvPr>
          <p:cNvSpPr/>
          <p:nvPr/>
        </p:nvSpPr>
        <p:spPr>
          <a:xfrm>
            <a:off x="2786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1211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receptive field of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3x3 conv layers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Answer</a:t>
            </a:r>
            <a:r>
              <a:rPr lang="en-US" dirty="0"/>
              <a:t>: 5 x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83383" y="5662071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57204" y="5669346"/>
            <a:ext cx="153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activation 2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B677AFA-4D0F-43F4-B894-260D4E937395}"/>
              </a:ext>
            </a:extLst>
          </p:cNvPr>
          <p:cNvGraphicFramePr>
            <a:graphicFrameLocks noGrp="1"/>
          </p:cNvGraphicFramePr>
          <p:nvPr/>
        </p:nvGraphicFramePr>
        <p:xfrm>
          <a:off x="2272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2EF282-5E84-49FA-8C6C-D00B5E86ABC0}"/>
              </a:ext>
            </a:extLst>
          </p:cNvPr>
          <p:cNvGraphicFramePr>
            <a:graphicFrameLocks noGrp="1"/>
          </p:cNvGraphicFramePr>
          <p:nvPr/>
        </p:nvGraphicFramePr>
        <p:xfrm>
          <a:off x="5046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4A21805-181D-4A3D-96DC-1EAFEC74B09C}"/>
              </a:ext>
            </a:extLst>
          </p:cNvPr>
          <p:cNvGraphicFramePr>
            <a:graphicFrameLocks noGrp="1"/>
          </p:cNvGraphicFramePr>
          <p:nvPr/>
        </p:nvGraphicFramePr>
        <p:xfrm>
          <a:off x="7820325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C46C62-3EEE-404F-9E96-32043990BF22}"/>
              </a:ext>
            </a:extLst>
          </p:cNvPr>
          <p:cNvCxnSpPr>
            <a:cxnSpLocks/>
          </p:cNvCxnSpPr>
          <p:nvPr/>
        </p:nvCxnSpPr>
        <p:spPr>
          <a:xfrm>
            <a:off x="4284363" y="3752744"/>
            <a:ext cx="4371582" cy="768413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0D7327-7436-4022-BEFD-038AFEC73170}"/>
              </a:ext>
            </a:extLst>
          </p:cNvPr>
          <p:cNvCxnSpPr>
            <a:cxnSpLocks/>
          </p:cNvCxnSpPr>
          <p:nvPr/>
        </p:nvCxnSpPr>
        <p:spPr>
          <a:xfrm flipV="1">
            <a:off x="4284363" y="4906461"/>
            <a:ext cx="4371582" cy="755611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96489-EFDA-481C-A476-A0AC34956E5E}"/>
              </a:ext>
            </a:extLst>
          </p:cNvPr>
          <p:cNvSpPr/>
          <p:nvPr/>
        </p:nvSpPr>
        <p:spPr>
          <a:xfrm>
            <a:off x="2786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32308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If we stack </a:t>
            </a:r>
            <a:r>
              <a:rPr lang="en-US" dirty="0">
                <a:solidFill>
                  <a:srgbClr val="FF0000"/>
                </a:solidFill>
              </a:rPr>
              <a:t>three</a:t>
            </a:r>
            <a:r>
              <a:rPr lang="en-US" dirty="0"/>
              <a:t> 3x3 conv layers, </a:t>
            </a:r>
            <a:br>
              <a:rPr lang="en-US" dirty="0"/>
            </a:br>
            <a:r>
              <a:rPr lang="en-US" dirty="0"/>
              <a:t>how big of an </a:t>
            </a:r>
            <a:r>
              <a:rPr lang="en-US" dirty="0">
                <a:solidFill>
                  <a:srgbClr val="0000FF"/>
                </a:solidFill>
              </a:rPr>
              <a:t>input region </a:t>
            </a:r>
            <a:r>
              <a:rPr lang="en-US" dirty="0"/>
              <a:t>does a neuron in the </a:t>
            </a:r>
            <a:r>
              <a:rPr lang="en-US" dirty="0">
                <a:solidFill>
                  <a:srgbClr val="FF0000"/>
                </a:solidFill>
              </a:rPr>
              <a:t>third</a:t>
            </a:r>
            <a:r>
              <a:rPr lang="en-US" dirty="0"/>
              <a:t> layer see?</a:t>
            </a:r>
          </a:p>
        </p:txBody>
      </p:sp>
    </p:spTree>
    <p:extLst>
      <p:ext uri="{BB962C8B-B14F-4D97-AF65-F5344CB8AC3E}">
        <p14:creationId xmlns:p14="http://schemas.microsoft.com/office/powerpoint/2010/main" val="7660084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Answer</a:t>
            </a:r>
            <a:r>
              <a:rPr lang="en-US" dirty="0"/>
              <a:t>: 7x7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587241" y="2751591"/>
          <a:ext cx="3017518" cy="2926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074">
                  <a:extLst>
                    <a:ext uri="{9D8B030D-6E8A-4147-A177-3AD203B41FA5}">
                      <a16:colId xmlns:a16="http://schemas.microsoft.com/office/drawing/2014/main" val="2363406893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3839527242"/>
                    </a:ext>
                  </a:extLst>
                </a:gridCol>
              </a:tblGrid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576634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0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34349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ILSVRC Challenge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3078" name="Picture 6" descr="http://www.image-net.org/challenges/LSVRC/2014/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817" y="1497693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Chart 16"/>
          <p:cNvGraphicFramePr/>
          <p:nvPr/>
        </p:nvGraphicFramePr>
        <p:xfrm>
          <a:off x="2087880" y="2305554"/>
          <a:ext cx="7970520" cy="344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 rot="16200000">
            <a:off x="1100224" y="3508156"/>
            <a:ext cx="1627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Classification error</a:t>
            </a:r>
          </a:p>
        </p:txBody>
      </p:sp>
      <p:sp>
        <p:nvSpPr>
          <p:cNvPr id="21" name="Callout: Bent Line with No Border 20"/>
          <p:cNvSpPr/>
          <p:nvPr/>
        </p:nvSpPr>
        <p:spPr>
          <a:xfrm>
            <a:off x="4895937" y="2970131"/>
            <a:ext cx="578228" cy="380309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</a:p>
        </p:txBody>
      </p:sp>
      <p:sp>
        <p:nvSpPr>
          <p:cNvPr id="8" name="Rectangle 7"/>
          <p:cNvSpPr/>
          <p:nvPr/>
        </p:nvSpPr>
        <p:spPr>
          <a:xfrm>
            <a:off x="9178240" y="5466339"/>
            <a:ext cx="731520" cy="29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5E7AF4-5228-47FC-A021-F626CE433D82}"/>
              </a:ext>
            </a:extLst>
          </p:cNvPr>
          <p:cNvGraphicFramePr>
            <a:graphicFrameLocks noGrp="1"/>
          </p:cNvGraphicFramePr>
          <p:nvPr/>
        </p:nvGraphicFramePr>
        <p:xfrm>
          <a:off x="2827699" y="5728886"/>
          <a:ext cx="1462316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58">
                  <a:extLst>
                    <a:ext uri="{9D8B030D-6E8A-4147-A177-3AD203B41FA5}">
                      <a16:colId xmlns:a16="http://schemas.microsoft.com/office/drawing/2014/main" val="2703366780"/>
                    </a:ext>
                  </a:extLst>
                </a:gridCol>
                <a:gridCol w="731158">
                  <a:extLst>
                    <a:ext uri="{9D8B030D-6E8A-4147-A177-3AD203B41FA5}">
                      <a16:colId xmlns:a16="http://schemas.microsoft.com/office/drawing/2014/main" val="1551518733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Lin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Sanchez &amp; </a:t>
                      </a:r>
                      <a:r>
                        <a:rPr lang="en-US" sz="700" b="0" dirty="0" err="1"/>
                        <a:t>Peronin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HOG+LBP+SVM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FV+PQ+SVMs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59BA03E-F6B3-47F9-8DBE-CC201F9D1EBD}"/>
              </a:ext>
            </a:extLst>
          </p:cNvPr>
          <p:cNvGraphicFramePr>
            <a:graphicFrameLocks noGrp="1"/>
          </p:cNvGraphicFramePr>
          <p:nvPr/>
        </p:nvGraphicFramePr>
        <p:xfrm>
          <a:off x="7057055" y="5728885"/>
          <a:ext cx="2093865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955">
                  <a:extLst>
                    <a:ext uri="{9D8B030D-6E8A-4147-A177-3AD203B41FA5}">
                      <a16:colId xmlns:a16="http://schemas.microsoft.com/office/drawing/2014/main" val="1747140860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5364697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77699085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Shao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ResNet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ensemble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SENet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78B690-4366-495A-B203-366A44C67A18}"/>
              </a:ext>
            </a:extLst>
          </p:cNvPr>
          <p:cNvGraphicFramePr>
            <a:graphicFrameLocks noGrp="1"/>
          </p:cNvGraphicFramePr>
          <p:nvPr/>
        </p:nvGraphicFramePr>
        <p:xfrm>
          <a:off x="4274011" y="5728886"/>
          <a:ext cx="2783044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761">
                  <a:extLst>
                    <a:ext uri="{9D8B030D-6E8A-4147-A177-3AD203B41FA5}">
                      <a16:colId xmlns:a16="http://schemas.microsoft.com/office/drawing/2014/main" val="35692167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134381102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714380396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665266777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Krizhevsky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Zeliler</a:t>
                      </a:r>
                      <a:r>
                        <a:rPr lang="en-US" sz="700" b="0" dirty="0"/>
                        <a:t> &amp; </a:t>
                      </a:r>
                      <a:r>
                        <a:rPr lang="en-US" sz="700" b="0" dirty="0" err="1"/>
                        <a:t>Vergus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Simonyan</a:t>
                      </a:r>
                      <a:r>
                        <a:rPr lang="en-US" sz="700" b="0" dirty="0"/>
                        <a:t> &amp; Zisserman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Szegedy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AlexNet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(ZF-Net)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(VGG)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GoogLeNet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2CCC485-B1F7-4CD6-BC1C-7D932E1D1938}"/>
              </a:ext>
            </a:extLst>
          </p:cNvPr>
          <p:cNvGraphicFramePr>
            <a:graphicFrameLocks noGrp="1"/>
          </p:cNvGraphicFramePr>
          <p:nvPr/>
        </p:nvGraphicFramePr>
        <p:xfrm>
          <a:off x="9150922" y="5728886"/>
          <a:ext cx="786159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159">
                  <a:extLst>
                    <a:ext uri="{9D8B030D-6E8A-4147-A177-3AD203B41FA5}">
                      <a16:colId xmlns:a16="http://schemas.microsoft.com/office/drawing/2014/main" val="4128172199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Russakovsky</a:t>
                      </a:r>
                      <a:r>
                        <a:rPr lang="en-US" sz="700" b="0" dirty="0"/>
                        <a:t> </a:t>
                      </a:r>
                      <a:br>
                        <a:rPr lang="en-US" sz="700" b="0" dirty="0"/>
                      </a:br>
                      <a:r>
                        <a:rPr lang="en-US" sz="700" b="0" dirty="0"/>
                        <a:t>et al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endParaRPr lang="en-US" sz="700" b="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sp>
        <p:nvSpPr>
          <p:cNvPr id="18" name="Callout: Bent Line with No Border 17">
            <a:extLst>
              <a:ext uri="{FF2B5EF4-FFF2-40B4-BE49-F238E27FC236}">
                <a16:creationId xmlns:a16="http://schemas.microsoft.com/office/drawing/2014/main" id="{2E8123E7-B5C7-4868-A842-51A8962D72B0}"/>
              </a:ext>
            </a:extLst>
          </p:cNvPr>
          <p:cNvSpPr/>
          <p:nvPr/>
        </p:nvSpPr>
        <p:spPr>
          <a:xfrm>
            <a:off x="7536588" y="4056991"/>
            <a:ext cx="712062" cy="440137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en-US" sz="1050" dirty="0"/>
              <a:t>Beat human</a:t>
            </a:r>
          </a:p>
          <a:p>
            <a:pPr algn="ctr">
              <a:spcAft>
                <a:spcPts val="0"/>
              </a:spcAft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67473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El"/>
        </p:bldSub>
      </p:bldGraphic>
      <p:bldGraphic spid="17" grpId="1" uiExpand="1">
        <p:bldSub>
          <a:bldChart bld="seriesEl"/>
        </p:bldSub>
      </p:bldGraphic>
      <p:bldP spid="21" grpId="0" animBg="1"/>
      <p:bldP spid="8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  <a:latin typeface="ArialMT"/>
              </a:rPr>
              <a:t>Three </a:t>
            </a:r>
            <a:r>
              <a:rPr lang="en-US" dirty="0">
                <a:latin typeface="ArialMT"/>
              </a:rPr>
              <a:t>layers of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3x3 </a:t>
            </a:r>
            <a:r>
              <a:rPr lang="en-US" dirty="0">
                <a:latin typeface="ArialMT"/>
              </a:rPr>
              <a:t>conv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gives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 similar representational power</a:t>
            </a:r>
            <a:r>
              <a:rPr lang="en-US" dirty="0">
                <a:latin typeface="ArialMT"/>
              </a:rPr>
              <a:t>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as a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single </a:t>
            </a:r>
            <a:r>
              <a:rPr lang="en-US" dirty="0">
                <a:latin typeface="ArialMT"/>
              </a:rPr>
              <a:t>layer of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7x7 </a:t>
            </a:r>
            <a:r>
              <a:rPr lang="en-US" dirty="0">
                <a:latin typeface="ArialMT"/>
              </a:rPr>
              <a:t>convolution</a:t>
            </a:r>
          </a:p>
          <a:p>
            <a:pPr>
              <a:lnSpc>
                <a:spcPct val="120000"/>
              </a:lnSpc>
            </a:pPr>
            <a:endParaRPr lang="en-US" dirty="0">
              <a:latin typeface="ArialM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rialMT"/>
              </a:rPr>
              <a:t>Which is better?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558149" y="2559257"/>
          <a:ext cx="3017518" cy="29260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074">
                  <a:extLst>
                    <a:ext uri="{9D8B030D-6E8A-4147-A177-3AD203B41FA5}">
                      <a16:colId xmlns:a16="http://schemas.microsoft.com/office/drawing/2014/main" val="2363406893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431074">
                  <a:extLst>
                    <a:ext uri="{9D8B030D-6E8A-4147-A177-3AD203B41FA5}">
                      <a16:colId xmlns:a16="http://schemas.microsoft.com/office/drawing/2014/main" val="3839527242"/>
                    </a:ext>
                  </a:extLst>
                </a:gridCol>
              </a:tblGrid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576634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0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19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:r>
                  <a:rPr lang="en-US" sz="2200" dirty="0"/>
                  <a:t>Suppose we have Input [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/>
                  <a:t>]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200" dirty="0"/>
                  <a:t>Convolution while </a:t>
                </a:r>
                <a:r>
                  <a:rPr lang="en-US" sz="2200" dirty="0">
                    <a:solidFill>
                      <a:srgbClr val="0000FF"/>
                    </a:solidFill>
                  </a:rPr>
                  <a:t>preserve the volume dimension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200" dirty="0"/>
                  <a:t>Use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 filters </a:t>
                </a:r>
                <a:r>
                  <a:rPr lang="en-US" sz="2200" dirty="0"/>
                  <a:t>and </a:t>
                </a:r>
                <a:r>
                  <a:rPr lang="en-US" sz="2200" dirty="0">
                    <a:solidFill>
                      <a:srgbClr val="0000FF"/>
                    </a:solidFill>
                  </a:rPr>
                  <a:t>preserve depth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200" dirty="0"/>
                  <a:t>Use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stride 1</a:t>
                </a:r>
                <a:r>
                  <a:rPr lang="en-US" sz="2200" dirty="0"/>
                  <a:t> and </a:t>
                </a:r>
                <a:r>
                  <a:rPr lang="en-US" sz="2200" dirty="0">
                    <a:solidFill>
                      <a:srgbClr val="FF0000"/>
                    </a:solidFill>
                  </a:rPr>
                  <a:t>padding</a:t>
                </a:r>
                <a:r>
                  <a:rPr lang="en-US" sz="2200" dirty="0"/>
                  <a:t> to </a:t>
                </a:r>
                <a:r>
                  <a:rPr lang="en-US" sz="2200" dirty="0">
                    <a:solidFill>
                      <a:srgbClr val="0000FF"/>
                    </a:solidFill>
                  </a:rPr>
                  <a:t>preserve spatial </a:t>
                </a:r>
                <a:r>
                  <a:rPr lang="en-US" sz="2200" dirty="0"/>
                  <a:t>size</a:t>
                </a:r>
              </a:p>
              <a:p>
                <a:pPr>
                  <a:lnSpc>
                    <a:spcPct val="120000"/>
                  </a:lnSpc>
                </a:pPr>
                <a:endParaRPr lang="en-US" sz="2200" dirty="0"/>
              </a:p>
              <a:p>
                <a:pPr>
                  <a:lnSpc>
                    <a:spcPct val="120000"/>
                  </a:lnSpc>
                </a:pPr>
                <a:r>
                  <a:rPr lang="en-US" sz="2200" dirty="0">
                    <a:solidFill>
                      <a:srgbClr val="FF0000"/>
                    </a:solidFill>
                  </a:rPr>
                  <a:t>Compare</a:t>
                </a:r>
                <a:r>
                  <a:rPr lang="en-US" sz="2200" dirty="0"/>
                  <a:t> between one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7×7</m:t>
                    </m:r>
                  </m:oMath>
                </a14:m>
                <a:r>
                  <a:rPr lang="en-US" sz="2200" dirty="0"/>
                  <a:t> and three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2200" dirty="0"/>
                  <a:t> conv</a:t>
                </a:r>
                <a:endParaRPr lang="id-ID" sz="22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30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67273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81059" y="1950451"/>
            <a:ext cx="1463040" cy="1861660"/>
            <a:chOff x="3757059" y="2071638"/>
            <a:chExt cx="1463040" cy="1861660"/>
          </a:xfrm>
        </p:grpSpPr>
        <p:sp>
          <p:nvSpPr>
            <p:cNvPr id="17" name="Cube 16"/>
            <p:cNvSpPr/>
            <p:nvPr/>
          </p:nvSpPr>
          <p:spPr>
            <a:xfrm>
              <a:off x="3757059" y="2071638"/>
              <a:ext cx="1463040" cy="1463040"/>
            </a:xfrm>
            <a:prstGeom prst="cube">
              <a:avLst>
                <a:gd name="adj" fmla="val 6328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76072" y="3594744"/>
              <a:ext cx="12250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37609" y="3112524"/>
            <a:ext cx="1428090" cy="1815204"/>
            <a:chOff x="713609" y="3112524"/>
            <a:chExt cx="1428090" cy="1815204"/>
          </a:xfrm>
        </p:grpSpPr>
        <p:sp>
          <p:nvSpPr>
            <p:cNvPr id="16" name="Rectangle 15"/>
            <p:cNvSpPr/>
            <p:nvPr/>
          </p:nvSpPr>
          <p:spPr>
            <a:xfrm>
              <a:off x="713609" y="4558396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MT"/>
                </a:rPr>
                <a:t>[7x7xC]</a:t>
              </a:r>
              <a:endParaRPr lang="en-US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1183807" y="31125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rgbClr val="C365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961841" y="33158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739875" y="35191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10783" y="4558396"/>
              <a:ext cx="5309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MT"/>
                </a:rPr>
                <a:t>x C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19055" y="1621828"/>
            <a:ext cx="1377300" cy="1314212"/>
            <a:chOff x="6795055" y="1621828"/>
            <a:chExt cx="1377300" cy="1314212"/>
          </a:xfrm>
        </p:grpSpPr>
        <p:sp>
          <p:nvSpPr>
            <p:cNvPr id="9" name="Rectangle 8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19055" y="3255720"/>
            <a:ext cx="1377300" cy="1314212"/>
            <a:chOff x="6795055" y="1621828"/>
            <a:chExt cx="1377300" cy="1314212"/>
          </a:xfrm>
        </p:grpSpPr>
        <p:sp>
          <p:nvSpPr>
            <p:cNvPr id="35" name="Rectangle 34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rgbClr val="FF81B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319055" y="4889612"/>
            <a:ext cx="1377300" cy="1314212"/>
            <a:chOff x="6795055" y="1621828"/>
            <a:chExt cx="1377300" cy="1314212"/>
          </a:xfrm>
        </p:grpSpPr>
        <p:sp>
          <p:nvSpPr>
            <p:cNvPr id="40" name="Rectangle 39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41" name="Cube 40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ube 41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3842657" y="3112524"/>
            <a:ext cx="936172" cy="29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160218" y="2287138"/>
            <a:ext cx="918818" cy="242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>
            <a:off x="9299632" y="2189138"/>
            <a:ext cx="868240" cy="1266179"/>
          </a:xfrm>
          <a:prstGeom prst="arc">
            <a:avLst>
              <a:gd name="adj1" fmla="val 16200000"/>
              <a:gd name="adj2" fmla="val 526051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Arc 49"/>
          <p:cNvSpPr/>
          <p:nvPr/>
        </p:nvSpPr>
        <p:spPr>
          <a:xfrm>
            <a:off x="9299632" y="3787031"/>
            <a:ext cx="868240" cy="1266179"/>
          </a:xfrm>
          <a:prstGeom prst="arc">
            <a:avLst>
              <a:gd name="adj1" fmla="val 16200000"/>
              <a:gd name="adj2" fmla="val 526051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" name="Group 11"/>
          <p:cNvGrpSpPr/>
          <p:nvPr/>
        </p:nvGrpSpPr>
        <p:grpSpPr>
          <a:xfrm>
            <a:off x="5281059" y="4646925"/>
            <a:ext cx="1463040" cy="1861660"/>
            <a:chOff x="3757059" y="4525738"/>
            <a:chExt cx="1463040" cy="1861660"/>
          </a:xfrm>
        </p:grpSpPr>
        <p:sp>
          <p:nvSpPr>
            <p:cNvPr id="53" name="Cube 52"/>
            <p:cNvSpPr/>
            <p:nvPr/>
          </p:nvSpPr>
          <p:spPr>
            <a:xfrm>
              <a:off x="3757059" y="4525738"/>
              <a:ext cx="1463040" cy="1463040"/>
            </a:xfrm>
            <a:prstGeom prst="cube">
              <a:avLst>
                <a:gd name="adj" fmla="val 6328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Similar </a:t>
              </a:r>
              <a:r>
                <a:rPr lang="en-US" sz="1100" dirty="0">
                  <a:solidFill>
                    <a:srgbClr val="0000FF"/>
                  </a:solidFill>
                </a:rPr>
                <a:t>representational</a:t>
              </a:r>
              <a:r>
                <a:rPr lang="en-US" sz="1400" dirty="0">
                  <a:solidFill>
                    <a:srgbClr val="0000FF"/>
                  </a:solidFill>
                </a:rPr>
                <a:t> power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76072" y="6048844"/>
              <a:ext cx="12250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3842657" y="4632896"/>
            <a:ext cx="1103216" cy="5615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160218" y="5393312"/>
            <a:ext cx="104500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03257" y="4009241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Which is Better?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81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978184" y="3354241"/>
            <a:ext cx="1805302" cy="1562792"/>
            <a:chOff x="6454184" y="3430443"/>
            <a:chExt cx="1805302" cy="1562792"/>
          </a:xfrm>
        </p:grpSpPr>
        <p:grpSp>
          <p:nvGrpSpPr>
            <p:cNvPr id="26" name="Group 25"/>
            <p:cNvGrpSpPr/>
            <p:nvPr/>
          </p:nvGrpSpPr>
          <p:grpSpPr>
            <a:xfrm>
              <a:off x="6896016" y="3430443"/>
              <a:ext cx="921637" cy="893980"/>
              <a:chOff x="6825453" y="3538934"/>
              <a:chExt cx="921637" cy="89398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825453" y="3538934"/>
                <a:ext cx="640080" cy="6400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973980" y="3665884"/>
                <a:ext cx="640080" cy="640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107010" y="3792834"/>
                <a:ext cx="640080" cy="6400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454184" y="4408460"/>
              <a:ext cx="1805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3 </a:t>
              </a:r>
              <a:r>
                <a:rPr lang="en-US" sz="1600" dirty="0" err="1">
                  <a:latin typeface="ArialMT"/>
                </a:rPr>
                <a:t>conv+relu</a:t>
              </a:r>
              <a:r>
                <a:rPr lang="en-US" sz="1600" dirty="0">
                  <a:latin typeface="ArialMT"/>
                </a:rPr>
                <a:t>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3x3xC </a:t>
              </a:r>
              <a:endParaRPr lang="en-US" sz="16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347532" y="3267154"/>
            <a:ext cx="1747594" cy="1728047"/>
            <a:chOff x="823532" y="3430443"/>
            <a:chExt cx="1747594" cy="1728047"/>
          </a:xfrm>
        </p:grpSpPr>
        <p:sp>
          <p:nvSpPr>
            <p:cNvPr id="8" name="Rectangle 7"/>
            <p:cNvSpPr/>
            <p:nvPr/>
          </p:nvSpPr>
          <p:spPr>
            <a:xfrm>
              <a:off x="1148685" y="3430443"/>
              <a:ext cx="1097280" cy="109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3532" y="4573715"/>
              <a:ext cx="174759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1 </a:t>
              </a:r>
              <a:r>
                <a:rPr lang="en-US" sz="1600" dirty="0" err="1">
                  <a:latin typeface="ArialMT"/>
                </a:rPr>
                <a:t>conv+relu</a:t>
              </a:r>
              <a:r>
                <a:rPr lang="en-US" sz="1600" dirty="0">
                  <a:latin typeface="ArialMT"/>
                </a:rPr>
                <a:t>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7x7xC</a:t>
              </a:r>
              <a:endParaRPr lang="en-US" sz="16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5296827" y="2284941"/>
            <a:ext cx="1596325" cy="1507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164794" y="3186724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265277" y="3787721"/>
            <a:ext cx="1659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[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] input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784964" y="2063235"/>
            <a:ext cx="2550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Convolution with stride 1 and padding to preserve H x W size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287982" y="3186723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21078" y="534691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[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] output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16" idx="2"/>
            <a:endCxn id="32" idx="0"/>
          </p:cNvCxnSpPr>
          <p:nvPr/>
        </p:nvCxnSpPr>
        <p:spPr>
          <a:xfrm flipH="1">
            <a:off x="3221325" y="4995201"/>
            <a:ext cx="4" cy="351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980587" y="534691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[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] output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9" idx="2"/>
            <a:endCxn id="40" idx="0"/>
          </p:cNvCxnSpPr>
          <p:nvPr/>
        </p:nvCxnSpPr>
        <p:spPr>
          <a:xfrm flipH="1">
            <a:off x="8880835" y="4917033"/>
            <a:ext cx="1" cy="4298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77212" y="4694226"/>
            <a:ext cx="2550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MT"/>
              </a:rPr>
              <a:t>Ultimately, </a:t>
            </a:r>
            <a:r>
              <a:rPr lang="en-US" dirty="0">
                <a:latin typeface="ArialMT"/>
              </a:rPr>
              <a:t>3@3x3 use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more nonlinearity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42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0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77212" y="4958832"/>
            <a:ext cx="2550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MT"/>
              </a:rPr>
              <a:t>What is the number of parameters?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46850" y="5097330"/>
            <a:ext cx="2548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C x (7x7xC) = </a:t>
            </a:r>
            <a:r>
              <a:rPr lang="en-US" b="1" dirty="0">
                <a:solidFill>
                  <a:srgbClr val="FF0000"/>
                </a:solidFill>
                <a:latin typeface="ArialMT"/>
              </a:rPr>
              <a:t>49C</a:t>
            </a:r>
            <a:r>
              <a:rPr lang="en-US" b="1" baseline="30000" dirty="0">
                <a:solidFill>
                  <a:srgbClr val="FF0000"/>
                </a:solidFill>
                <a:latin typeface="ArialMT"/>
              </a:rPr>
              <a:t>2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08888" y="5097330"/>
            <a:ext cx="2543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3 x C x (3x3xC) = 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27C</a:t>
            </a:r>
            <a:r>
              <a:rPr lang="en-US" b="1" baseline="30000" dirty="0">
                <a:solidFill>
                  <a:srgbClr val="0000FF"/>
                </a:solidFill>
                <a:latin typeface="ArialMT"/>
              </a:rPr>
              <a:t>2</a:t>
            </a:r>
            <a:endParaRPr lang="en-US" b="1" baseline="30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7342" y="5727183"/>
            <a:ext cx="4875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Fewer parameters, more nonlinearity = GOOD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78184" y="3354241"/>
            <a:ext cx="1805302" cy="1562792"/>
            <a:chOff x="6454184" y="3430443"/>
            <a:chExt cx="1805302" cy="1562792"/>
          </a:xfrm>
        </p:grpSpPr>
        <p:grpSp>
          <p:nvGrpSpPr>
            <p:cNvPr id="25" name="Group 24"/>
            <p:cNvGrpSpPr/>
            <p:nvPr/>
          </p:nvGrpSpPr>
          <p:grpSpPr>
            <a:xfrm>
              <a:off x="6896016" y="3430443"/>
              <a:ext cx="921637" cy="893980"/>
              <a:chOff x="6825453" y="3538934"/>
              <a:chExt cx="921637" cy="89398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825453" y="3538934"/>
                <a:ext cx="640080" cy="6400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973980" y="3665884"/>
                <a:ext cx="640080" cy="640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107010" y="3792834"/>
                <a:ext cx="640080" cy="6400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6454184" y="4408460"/>
              <a:ext cx="1805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3 conv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3x3xC </a:t>
              </a:r>
              <a:endParaRPr lang="en-US" sz="16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347529" y="3267154"/>
            <a:ext cx="1747594" cy="1728047"/>
            <a:chOff x="823529" y="3430443"/>
            <a:chExt cx="1747594" cy="1728047"/>
          </a:xfrm>
        </p:grpSpPr>
        <p:sp>
          <p:nvSpPr>
            <p:cNvPr id="35" name="Rectangle 34"/>
            <p:cNvSpPr/>
            <p:nvPr/>
          </p:nvSpPr>
          <p:spPr>
            <a:xfrm>
              <a:off x="1148685" y="3430443"/>
              <a:ext cx="1097280" cy="109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529" y="4573715"/>
              <a:ext cx="174759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1 conv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7x7xC</a:t>
              </a:r>
              <a:endParaRPr lang="en-US" sz="1600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296827" y="2284941"/>
            <a:ext cx="1596325" cy="1507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164794" y="3186724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265277" y="3787721"/>
            <a:ext cx="1659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[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] input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287982" y="3186723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959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77212" y="4958832"/>
            <a:ext cx="2550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MT"/>
              </a:rPr>
              <a:t>What is the number of multiply-adds?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46850" y="5097331"/>
            <a:ext cx="2548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(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) x (7x7xC)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ArialMT"/>
              </a:rPr>
              <a:t>49HWC</a:t>
            </a:r>
            <a:r>
              <a:rPr lang="en-US" b="1" baseline="30000" dirty="0">
                <a:solidFill>
                  <a:srgbClr val="FF0000"/>
                </a:solidFill>
                <a:latin typeface="ArialMT"/>
              </a:rPr>
              <a:t>2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08888" y="5097331"/>
            <a:ext cx="2543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MT"/>
              </a:rPr>
              <a:t>3 x (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) x (3x3xC) = 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27HWC</a:t>
            </a:r>
            <a:r>
              <a:rPr lang="en-US" b="1" baseline="30000" dirty="0">
                <a:solidFill>
                  <a:srgbClr val="0000FF"/>
                </a:solidFill>
                <a:latin typeface="ArialMT"/>
              </a:rPr>
              <a:t>2</a:t>
            </a:r>
            <a:endParaRPr lang="en-US" b="1" baseline="30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7342" y="5727183"/>
            <a:ext cx="4875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Less computation, more nonlinearity = ALSO GOOD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78184" y="3354241"/>
            <a:ext cx="1805302" cy="1562792"/>
            <a:chOff x="6454184" y="3430443"/>
            <a:chExt cx="1805302" cy="1562792"/>
          </a:xfrm>
        </p:grpSpPr>
        <p:grpSp>
          <p:nvGrpSpPr>
            <p:cNvPr id="25" name="Group 24"/>
            <p:cNvGrpSpPr/>
            <p:nvPr/>
          </p:nvGrpSpPr>
          <p:grpSpPr>
            <a:xfrm>
              <a:off x="6896016" y="3430443"/>
              <a:ext cx="921637" cy="893980"/>
              <a:chOff x="6825453" y="3538934"/>
              <a:chExt cx="921637" cy="89398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825453" y="3538934"/>
                <a:ext cx="640080" cy="64008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973980" y="3665884"/>
                <a:ext cx="640080" cy="640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107010" y="3792834"/>
                <a:ext cx="640080" cy="64008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6454184" y="4408460"/>
              <a:ext cx="18053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3 conv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3x3xC </a:t>
              </a:r>
              <a:endParaRPr lang="en-US" sz="16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347528" y="3267154"/>
            <a:ext cx="1747594" cy="1728047"/>
            <a:chOff x="823528" y="3430443"/>
            <a:chExt cx="1747594" cy="1728047"/>
          </a:xfrm>
        </p:grpSpPr>
        <p:sp>
          <p:nvSpPr>
            <p:cNvPr id="35" name="Rectangle 34"/>
            <p:cNvSpPr/>
            <p:nvPr/>
          </p:nvSpPr>
          <p:spPr>
            <a:xfrm>
              <a:off x="1148685" y="3430443"/>
              <a:ext cx="1097280" cy="1097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3528" y="4573715"/>
              <a:ext cx="174759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1 conv with </a:t>
              </a:r>
              <a:br>
                <a:rPr lang="en-US" sz="1600" dirty="0">
                  <a:latin typeface="ArialMT"/>
                </a:rPr>
              </a:br>
              <a:r>
                <a:rPr lang="en-US" sz="1600" dirty="0">
                  <a:latin typeface="ArialMT"/>
                </a:rPr>
                <a:t>C filters of 7x7xC</a:t>
              </a:r>
              <a:endParaRPr lang="en-US" sz="1600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296827" y="2284941"/>
            <a:ext cx="1596325" cy="1507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164794" y="3186724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265277" y="3787721"/>
            <a:ext cx="1659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MT"/>
              </a:rPr>
              <a:t>[</a:t>
            </a:r>
            <a:r>
              <a:rPr lang="en-US" dirty="0" err="1">
                <a:latin typeface="ArialMT"/>
              </a:rPr>
              <a:t>HxWxC</a:t>
            </a:r>
            <a:r>
              <a:rPr lang="en-US" dirty="0">
                <a:latin typeface="ArialMT"/>
              </a:rPr>
              <a:t>] input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287982" y="3186723"/>
            <a:ext cx="737203" cy="191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173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/>
              <a:t>2014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8637417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F5FE48-22CF-457F-B74B-E37365BD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74" y="1759057"/>
            <a:ext cx="7225053" cy="40161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AB2417-3913-4001-BA43-0922CCE9E46E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162419655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3035409-B152-4399-BE0D-633CB3E886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Rather than </a:t>
            </a:r>
            <a:r>
              <a:rPr lang="en-US" dirty="0">
                <a:solidFill>
                  <a:srgbClr val="C00000"/>
                </a:solidFill>
              </a:rPr>
              <a:t>worrying</a:t>
            </a:r>
            <a:r>
              <a:rPr lang="en-US" dirty="0"/>
              <a:t> about the architecture, </a:t>
            </a:r>
          </a:p>
          <a:p>
            <a:pPr>
              <a:lnSpc>
                <a:spcPct val="120000"/>
              </a:lnSpc>
            </a:pPr>
            <a:r>
              <a:rPr lang="en-US" dirty="0"/>
              <a:t>Just use the </a:t>
            </a:r>
            <a:r>
              <a:rPr lang="en-US" dirty="0">
                <a:solidFill>
                  <a:srgbClr val="0000FF"/>
                </a:solidFill>
              </a:rPr>
              <a:t>same filter and pool size </a:t>
            </a:r>
            <a:r>
              <a:rPr lang="en-US" dirty="0"/>
              <a:t>throughout the net </a:t>
            </a:r>
          </a:p>
          <a:p>
            <a:pPr>
              <a:lnSpc>
                <a:spcPct val="120000"/>
              </a:lnSpc>
            </a:pPr>
            <a:r>
              <a:rPr lang="en-US" dirty="0"/>
              <a:t>The question is just </a:t>
            </a:r>
            <a:r>
              <a:rPr lang="en-US" dirty="0">
                <a:solidFill>
                  <a:srgbClr val="0000FF"/>
                </a:solidFill>
              </a:rPr>
              <a:t>how many stacks?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The more is better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Simplicity and Depth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B6C7DB-4844-4104-B9CD-8A845025384C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299839738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3035409-B152-4399-BE0D-633CB3E886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5 </a:t>
            </a:r>
            <a:r>
              <a:rPr lang="en-US" sz="2200" dirty="0">
                <a:solidFill>
                  <a:srgbClr val="FF0000"/>
                </a:solidFill>
              </a:rPr>
              <a:t>Conv Blocks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Stacks of </a:t>
            </a:r>
            <a:r>
              <a:rPr lang="en-US" sz="2200" dirty="0">
                <a:solidFill>
                  <a:srgbClr val="FF0000"/>
                </a:solidFill>
              </a:rPr>
              <a:t>3x3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Conv</a:t>
            </a:r>
            <a:r>
              <a:rPr lang="en-US" sz="2200" dirty="0"/>
              <a:t> layers </a:t>
            </a:r>
            <a:br>
              <a:rPr lang="en-US" sz="2200" dirty="0"/>
            </a:br>
            <a:r>
              <a:rPr lang="en-US" sz="2200" dirty="0"/>
              <a:t>stride 1 pad 1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Each block ended with </a:t>
            </a:r>
            <a:br>
              <a:rPr lang="en-US" sz="2200" dirty="0"/>
            </a:br>
            <a:r>
              <a:rPr lang="en-US" sz="2200" dirty="0">
                <a:solidFill>
                  <a:srgbClr val="0000FF"/>
                </a:solidFill>
              </a:rPr>
              <a:t>Max Pooling </a:t>
            </a:r>
            <a:r>
              <a:rPr lang="en-US" sz="2200" dirty="0"/>
              <a:t>stride 2</a:t>
            </a:r>
            <a:endParaRPr lang="en-US" sz="2200" dirty="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200" dirty="0"/>
              <a:t>Double #channels after each block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3 </a:t>
            </a:r>
            <a:r>
              <a:rPr lang="en-US" sz="2200" dirty="0">
                <a:solidFill>
                  <a:schemeClr val="accent2"/>
                </a:solidFill>
              </a:rPr>
              <a:t>FC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6" name="Picture 2" descr="http://img.aliog.com/wp-content/uploads/2015/08/VGGNet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5265" y="166290"/>
            <a:ext cx="5830157" cy="58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53B8DB-3C33-4B2B-974B-F872233F79F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16535791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Back-to-back Case Studies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9655602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3035409-B152-4399-BE0D-633CB3E886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16 layers</a:t>
            </a:r>
          </a:p>
          <a:p>
            <a:pPr lvl="1"/>
            <a:r>
              <a:rPr lang="en-US" sz="1800" dirty="0"/>
              <a:t>Input 224x224x3</a:t>
            </a:r>
          </a:p>
          <a:p>
            <a:pPr lvl="1"/>
            <a:r>
              <a:rPr lang="en-US" sz="1800" dirty="0"/>
              <a:t>2x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  64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/>
              <a:t>2x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128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/>
              <a:t>3x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256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/>
              <a:t>3x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512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/>
              <a:t>3x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512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4096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4096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1000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4AE92-54D8-42B5-B813-90B1CC9D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56" y="1336418"/>
            <a:ext cx="1186453" cy="4683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6E1ED9-673E-44E1-8846-062582DDA37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118199471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3035409-B152-4399-BE0D-633CB3E886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19 layers</a:t>
            </a:r>
          </a:p>
          <a:p>
            <a:pPr lvl="1"/>
            <a:r>
              <a:rPr lang="en-US" sz="1800" dirty="0"/>
              <a:t>Input 224x224x3</a:t>
            </a:r>
          </a:p>
          <a:p>
            <a:pPr lvl="1"/>
            <a:r>
              <a:rPr lang="en-US" sz="1800" dirty="0"/>
              <a:t>2x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  64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/>
              <a:t>2x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128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4x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256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4x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512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4x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Conv</a:t>
            </a:r>
            <a:r>
              <a:rPr lang="en-US" sz="1800" dirty="0"/>
              <a:t> 512 (3x3), </a:t>
            </a:r>
            <a:r>
              <a:rPr lang="en-US" sz="1800" dirty="0">
                <a:solidFill>
                  <a:srgbClr val="0000FF"/>
                </a:solidFill>
              </a:rPr>
              <a:t>MaxPool</a:t>
            </a:r>
            <a:r>
              <a:rPr lang="en-US" sz="1800" dirty="0"/>
              <a:t> (2x2)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4096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4096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FC</a:t>
            </a:r>
            <a:r>
              <a:rPr lang="en-US" sz="1800" dirty="0"/>
              <a:t> 1000</a:t>
            </a:r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9F47F-4242-487D-994F-E655C507E347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7C2B3-D697-47B1-AFE6-D5C39B7F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12" y="1602179"/>
            <a:ext cx="1109593" cy="43799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ABC9B5-D388-4345-A961-52EBD1C2C3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0769" y="1247257"/>
            <a:ext cx="1250315" cy="47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0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C54D29-151A-42B5-A181-815C3F90BD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1712" y="3275355"/>
            <a:ext cx="1109593" cy="277441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Smaller filters, deeper network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8 layers (AlexNet)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US" sz="2200" dirty="0"/>
              <a:t> 16-19 layers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</a:rPr>
              <a:t>More</a:t>
            </a:r>
            <a:r>
              <a:rPr lang="en-US" sz="2200" dirty="0"/>
              <a:t> non-linearities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4FCC2C-0777-4307-B28E-4983DF2F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693" y="1616913"/>
            <a:ext cx="1109593" cy="4379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0B444F-CB1F-4938-868C-F2C308A32F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3150" y="1261991"/>
            <a:ext cx="1250315" cy="47877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BE295A-CB37-4FF2-87A4-C23896B197AE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40937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</a:rPr>
              <a:t>"Very Deep" </a:t>
            </a:r>
            <a:r>
              <a:rPr lang="en-US" sz="2200" dirty="0"/>
              <a:t>Convolutional Network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Number of filters </a:t>
            </a:r>
            <a:r>
              <a:rPr lang="en-US" sz="2200" dirty="0">
                <a:solidFill>
                  <a:srgbClr val="C00000"/>
                </a:solidFill>
              </a:rPr>
              <a:t>doubles</a:t>
            </a:r>
            <a:r>
              <a:rPr lang="en-US" sz="2200" dirty="0"/>
              <a:t> after each </a:t>
            </a:r>
            <a:r>
              <a:rPr lang="en-US" sz="2200" dirty="0">
                <a:solidFill>
                  <a:srgbClr val="0000FF"/>
                </a:solidFill>
              </a:rPr>
              <a:t>MaxPool layer.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Reinforces the idea of </a:t>
            </a:r>
            <a:r>
              <a:rPr lang="en-US" sz="2200" dirty="0">
                <a:solidFill>
                  <a:srgbClr val="0000FF"/>
                </a:solidFill>
              </a:rPr>
              <a:t>shrinking spatial </a:t>
            </a:r>
            <a:r>
              <a:rPr lang="en-US" sz="2200" dirty="0"/>
              <a:t>dimensions, </a:t>
            </a:r>
            <a:br>
              <a:rPr lang="en-US" sz="2200" dirty="0"/>
            </a:br>
            <a:r>
              <a:rPr lang="en-US" sz="2200" dirty="0"/>
              <a:t>but </a:t>
            </a:r>
            <a:r>
              <a:rPr lang="en-US" sz="2200" dirty="0">
                <a:solidFill>
                  <a:srgbClr val="0000FF"/>
                </a:solidFill>
              </a:rPr>
              <a:t>growing depth</a:t>
            </a:r>
            <a:r>
              <a:rPr lang="en-US" sz="22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Worked well on both </a:t>
            </a:r>
            <a:r>
              <a:rPr lang="en-US" sz="2200" dirty="0">
                <a:solidFill>
                  <a:srgbClr val="C00000"/>
                </a:solidFill>
              </a:rPr>
              <a:t>image classification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C00000"/>
                </a:solidFill>
              </a:rPr>
              <a:t>localization</a:t>
            </a:r>
            <a:r>
              <a:rPr lang="en-US" sz="2200" dirty="0"/>
              <a:t> task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Used </a:t>
            </a:r>
            <a:r>
              <a:rPr lang="en-US" sz="2200" dirty="0" err="1"/>
              <a:t>ReLU</a:t>
            </a:r>
            <a:r>
              <a:rPr lang="en-US" sz="2200" dirty="0"/>
              <a:t> layers after each conv layer and trained with batch gradient descent.</a:t>
            </a:r>
          </a:p>
          <a:p>
            <a:pPr>
              <a:lnSpc>
                <a:spcPct val="120000"/>
              </a:lnSpc>
            </a:pP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0DDB6D-2BA4-4858-9BCC-C80D24304BC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153087790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Built model with the </a:t>
            </a:r>
            <a:r>
              <a:rPr lang="en-US" sz="2200" dirty="0">
                <a:solidFill>
                  <a:srgbClr val="C00000"/>
                </a:solidFill>
              </a:rPr>
              <a:t>Caffe</a:t>
            </a:r>
            <a:r>
              <a:rPr lang="en-US" sz="2200" dirty="0"/>
              <a:t> toolbox.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Similar training procedure as AlexNet in 2012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Used scale jittering as one data augmentation technique </a:t>
            </a:r>
            <a:br>
              <a:rPr lang="en-US" sz="2200" dirty="0"/>
            </a:br>
            <a:r>
              <a:rPr lang="en-US" sz="2200" dirty="0"/>
              <a:t>during training.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Trained on </a:t>
            </a:r>
            <a:r>
              <a:rPr lang="en-US" sz="2200" dirty="0">
                <a:solidFill>
                  <a:srgbClr val="0000FF"/>
                </a:solidFill>
              </a:rPr>
              <a:t>4 Nvidia Titan Black GPUs </a:t>
            </a:r>
            <a:r>
              <a:rPr lang="en-US" sz="2200" dirty="0"/>
              <a:t>for </a:t>
            </a:r>
            <a:r>
              <a:rPr lang="en-US" sz="2200" b="1" dirty="0"/>
              <a:t>two to three weeks</a:t>
            </a:r>
            <a:r>
              <a:rPr lang="en-US" sz="2200" dirty="0"/>
              <a:t>.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6FEBBC-BA59-4A1E-95D1-75F7482EFCF9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149939053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C00000"/>
                </a:solidFill>
              </a:rPr>
              <a:t>2</a:t>
            </a:r>
            <a:r>
              <a:rPr lang="en-US" sz="2200" b="1" baseline="30000" dirty="0">
                <a:solidFill>
                  <a:srgbClr val="C00000"/>
                </a:solidFill>
              </a:rPr>
              <a:t>nd</a:t>
            </a:r>
            <a:r>
              <a:rPr lang="en-US" sz="2200" b="1" dirty="0">
                <a:solidFill>
                  <a:srgbClr val="C00000"/>
                </a:solidFill>
              </a:rPr>
              <a:t> Place in Classification</a:t>
            </a:r>
          </a:p>
          <a:p>
            <a:pPr>
              <a:lnSpc>
                <a:spcPct val="120000"/>
              </a:lnSpc>
            </a:pPr>
            <a:r>
              <a:rPr lang="en-US" sz="2200" b="1" dirty="0"/>
              <a:t>1</a:t>
            </a:r>
            <a:r>
              <a:rPr lang="en-US" sz="2200" b="1" baseline="30000" dirty="0"/>
              <a:t>st</a:t>
            </a:r>
            <a:r>
              <a:rPr lang="en-US" sz="2200" b="1" dirty="0"/>
              <a:t> Place in Localization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Top-5 error: </a:t>
            </a:r>
            <a:r>
              <a:rPr lang="en-US" sz="2200" b="1" dirty="0">
                <a:solidFill>
                  <a:srgbClr val="0000FF"/>
                </a:solidFill>
              </a:rPr>
              <a:t>7.3% 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C00000"/>
                </a:solidFill>
              </a:rPr>
              <a:t>From 11.2%</a:t>
            </a:r>
          </a:p>
          <a:p>
            <a:pPr lvl="1">
              <a:lnSpc>
                <a:spcPct val="120000"/>
              </a:lnSpc>
            </a:pPr>
            <a:endParaRPr lang="en-US" sz="2200" dirty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200" dirty="0"/>
              <a:t>Best Model : D (16 weight layers)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FC7 features generalize well to other tasks</a:t>
            </a:r>
          </a:p>
          <a:p>
            <a:pPr marL="411162" lvl="1" indent="0">
              <a:lnSpc>
                <a:spcPct val="120000"/>
              </a:lnSpc>
              <a:buNone/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66B823-EFA5-4140-A0F6-798045EE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2014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55527-3E11-4D56-A6D9-C0350D72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28" y="1251115"/>
            <a:ext cx="1186453" cy="46833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43ABEF-4705-472D-BF3D-932FDB04E33D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415602374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</a:rPr>
              <a:t>Pretraining available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Total parameters 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138M </a:t>
            </a:r>
            <a:r>
              <a:rPr lang="en-US" sz="2200" dirty="0"/>
              <a:t>(VGG16)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144M </a:t>
            </a:r>
            <a:r>
              <a:rPr lang="en-US" sz="2200" dirty="0"/>
              <a:t>(VGG19)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compared to AlexNet </a:t>
            </a:r>
            <a:r>
              <a:rPr lang="en-US" sz="2200" dirty="0">
                <a:solidFill>
                  <a:srgbClr val="FF0000"/>
                </a:solidFill>
              </a:rPr>
              <a:t>62M</a:t>
            </a:r>
            <a:endParaRPr lang="en-US" sz="2200" b="1" dirty="0"/>
          </a:p>
          <a:p>
            <a:pPr>
              <a:lnSpc>
                <a:spcPct val="120000"/>
              </a:lnSpc>
            </a:pPr>
            <a:r>
              <a:rPr lang="en-US" sz="2200" dirty="0"/>
              <a:t>Model size 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528MB </a:t>
            </a:r>
            <a:r>
              <a:rPr lang="en-US" sz="2200" dirty="0"/>
              <a:t>(VGG16)</a:t>
            </a:r>
          </a:p>
          <a:p>
            <a:pPr lvl="1">
              <a:lnSpc>
                <a:spcPct val="12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550MB </a:t>
            </a:r>
            <a:r>
              <a:rPr lang="en-US" sz="2200" dirty="0"/>
              <a:t>(VGG19)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endParaRPr lang="id-ID" sz="22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65D010-7DB8-489F-9B8A-6D711EF20F5D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Simonyan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and Zisserman, 2014]</a:t>
            </a:r>
          </a:p>
        </p:txBody>
      </p:sp>
    </p:spTree>
    <p:extLst>
      <p:ext uri="{BB962C8B-B14F-4D97-AF65-F5344CB8AC3E}">
        <p14:creationId xmlns:p14="http://schemas.microsoft.com/office/powerpoint/2010/main" val="24060525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 vs VGG16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D5258-9B8F-4CF8-AD3B-E145F7E8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966"/>
            <a:ext cx="4133446" cy="3133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3B869-8A4F-4600-A0D0-0A1035DB2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78" y="2387966"/>
            <a:ext cx="4133446" cy="3139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17C93B-6D1B-48E4-B10F-6F6E124CC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556" y="2387966"/>
            <a:ext cx="4133446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3275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5386079-5391-43AF-A954-5561C836B64F}"/>
              </a:ext>
            </a:extLst>
          </p:cNvPr>
          <p:cNvGraphicFramePr>
            <a:graphicFrameLocks noGrp="1"/>
          </p:cNvGraphicFramePr>
          <p:nvPr/>
        </p:nvGraphicFramePr>
        <p:xfrm>
          <a:off x="1750305" y="1269812"/>
          <a:ext cx="4291374" cy="5092725"/>
        </p:xfrm>
        <a:graphic>
          <a:graphicData uri="http://schemas.openxmlformats.org/drawingml/2006/table">
            <a:tbl>
              <a:tblPr/>
              <a:tblGrid>
                <a:gridCol w="1276570">
                  <a:extLst>
                    <a:ext uri="{9D8B030D-6E8A-4147-A177-3AD203B41FA5}">
                      <a16:colId xmlns:a16="http://schemas.microsoft.com/office/drawing/2014/main" val="1310434942"/>
                    </a:ext>
                  </a:extLst>
                </a:gridCol>
                <a:gridCol w="1874068">
                  <a:extLst>
                    <a:ext uri="{9D8B030D-6E8A-4147-A177-3AD203B41FA5}">
                      <a16:colId xmlns:a16="http://schemas.microsoft.com/office/drawing/2014/main" val="1318990729"/>
                    </a:ext>
                  </a:extLst>
                </a:gridCol>
                <a:gridCol w="1140736">
                  <a:extLst>
                    <a:ext uri="{9D8B030D-6E8A-4147-A177-3AD203B41FA5}">
                      <a16:colId xmlns:a16="http://schemas.microsoft.com/office/drawing/2014/main" val="3084987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Layer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Input size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Memory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16353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INPUT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 3]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150K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07905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64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3.2M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12667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64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3.2M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4212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7088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128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128]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1.6M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6089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128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128]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1.6M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662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128]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6360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908482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0114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1890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95709"/>
                  </a:ext>
                </a:extLst>
              </a:tr>
              <a:tr h="9967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96558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10737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70953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67588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90796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958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95805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 7 x   7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11508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[ 4096 ]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58864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[ 4096 ]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959241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[ 1000 ]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4939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226972" y="2949364"/>
            <a:ext cx="41827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TOTAL</a:t>
            </a:r>
            <a:r>
              <a:rPr lang="en-US" sz="1600" dirty="0">
                <a:solidFill>
                  <a:srgbClr val="FF0000"/>
                </a:solidFill>
              </a:rPr>
              <a:t> 24M * 4Byte </a:t>
            </a:r>
            <a:r>
              <a:rPr lang="en-US" sz="1600" dirty="0"/>
              <a:t>=</a:t>
            </a:r>
            <a:r>
              <a:rPr lang="en-US" sz="1600" dirty="0">
                <a:solidFill>
                  <a:srgbClr val="FF0000"/>
                </a:solidFill>
              </a:rPr>
              <a:t> ~93MB/image, </a:t>
            </a:r>
            <a:r>
              <a:rPr lang="en-US" sz="1600" dirty="0"/>
              <a:t>in forward pass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73636-461E-4847-982D-33B813FB8563}"/>
              </a:ext>
            </a:extLst>
          </p:cNvPr>
          <p:cNvSpPr/>
          <p:nvPr/>
        </p:nvSpPr>
        <p:spPr>
          <a:xfrm>
            <a:off x="6226972" y="3686538"/>
            <a:ext cx="4182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Double that for backward pass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693811-4757-42A1-BB0D-1E6DE248FE71}"/>
              </a:ext>
            </a:extLst>
          </p:cNvPr>
          <p:cNvSpPr/>
          <p:nvPr/>
        </p:nvSpPr>
        <p:spPr>
          <a:xfrm>
            <a:off x="6226972" y="1397555"/>
            <a:ext cx="41827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Most memory is in early CONV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3CB0E0-5041-4662-B979-F1C8C333C7D4}"/>
              </a:ext>
            </a:extLst>
          </p:cNvPr>
          <p:cNvCxnSpPr>
            <a:cxnSpLocks/>
            <a:stCxn id="15" idx="2"/>
            <a:endCxn id="8" idx="3"/>
          </p:cNvCxnSpPr>
          <p:nvPr/>
        </p:nvCxnSpPr>
        <p:spPr>
          <a:xfrm rot="5400000">
            <a:off x="6918789" y="818564"/>
            <a:ext cx="481989" cy="23170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8F5E4DF-CB84-4C8C-9157-F557D6BD7FD0}"/>
              </a:ext>
            </a:extLst>
          </p:cNvPr>
          <p:cNvSpPr/>
          <p:nvPr/>
        </p:nvSpPr>
        <p:spPr>
          <a:xfrm>
            <a:off x="4946209" y="1548141"/>
            <a:ext cx="1055033" cy="1339914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33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5386079-5391-43AF-A954-5561C836B64F}"/>
              </a:ext>
            </a:extLst>
          </p:cNvPr>
          <p:cNvGraphicFramePr>
            <a:graphicFrameLocks noGrp="1"/>
          </p:cNvGraphicFramePr>
          <p:nvPr/>
        </p:nvGraphicFramePr>
        <p:xfrm>
          <a:off x="1750305" y="1269812"/>
          <a:ext cx="7097948" cy="5092725"/>
        </p:xfrm>
        <a:graphic>
          <a:graphicData uri="http://schemas.openxmlformats.org/drawingml/2006/table">
            <a:tbl>
              <a:tblPr/>
              <a:tblGrid>
                <a:gridCol w="1276570">
                  <a:extLst>
                    <a:ext uri="{9D8B030D-6E8A-4147-A177-3AD203B41FA5}">
                      <a16:colId xmlns:a16="http://schemas.microsoft.com/office/drawing/2014/main" val="1310434942"/>
                    </a:ext>
                  </a:extLst>
                </a:gridCol>
                <a:gridCol w="1874068">
                  <a:extLst>
                    <a:ext uri="{9D8B030D-6E8A-4147-A177-3AD203B41FA5}">
                      <a16:colId xmlns:a16="http://schemas.microsoft.com/office/drawing/2014/main" val="1318990729"/>
                    </a:ext>
                  </a:extLst>
                </a:gridCol>
                <a:gridCol w="1140736">
                  <a:extLst>
                    <a:ext uri="{9D8B030D-6E8A-4147-A177-3AD203B41FA5}">
                      <a16:colId xmlns:a16="http://schemas.microsoft.com/office/drawing/2014/main" val="308498747"/>
                    </a:ext>
                  </a:extLst>
                </a:gridCol>
                <a:gridCol w="1430448">
                  <a:extLst>
                    <a:ext uri="{9D8B030D-6E8A-4147-A177-3AD203B41FA5}">
                      <a16:colId xmlns:a16="http://schemas.microsoft.com/office/drawing/2014/main" val="425841581"/>
                    </a:ext>
                  </a:extLst>
                </a:gridCol>
                <a:gridCol w="208229">
                  <a:extLst>
                    <a:ext uri="{9D8B030D-6E8A-4147-A177-3AD203B41FA5}">
                      <a16:colId xmlns:a16="http://schemas.microsoft.com/office/drawing/2014/main" val="4153729953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val="1501576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Layer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Input size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Memory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1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Parameters</a:t>
                      </a:r>
                    </a:p>
                  </a:txBody>
                  <a:tcPr marL="9123" marR="9123" marT="91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50" b="0" i="0" u="none" strike="noStrike">
                        <a:solidFill>
                          <a:srgbClr val="0000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123" marR="9123" marT="912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50" b="0" i="0" u="none" strike="noStrike" dirty="0">
                        <a:solidFill>
                          <a:srgbClr val="0000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123" marR="9123" marT="912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16353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INPUT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 3]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150K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0 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07905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64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3.2M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(3*3*3) * 64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1,728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12667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64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[224 x 224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3.2M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(3*3*64) * 64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36,864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4212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64]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97088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128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128]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1.6M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(3*3*64) * 128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73,728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6089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128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[112 x 112 x 128]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1.6M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(3*3*128) * 128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147,456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3662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128]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6360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(3*3*128) * 256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294,912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908482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(3*3*256) * 256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589,824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0114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[ 56 x 56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800K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(3*3*256) * 256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589,824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518909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256]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995709"/>
                  </a:ext>
                </a:extLst>
              </a:tr>
              <a:tr h="9967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(3*3*256)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1,179,648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96558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(3*3*512)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2,359,296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510737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[ 28 x 28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(3*3*512)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2,359,296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70953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67588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(3*3*512)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2,359,296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90796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(3*3*512)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2,359,296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95840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CONV3-</a:t>
                      </a: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512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[ 14 x 14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(3*3*512) * 512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Verdana" panose="020B0604030504040204" pitchFamily="34" charset="0"/>
                          <a:ea typeface="+mn-ea"/>
                          <a:cs typeface="+mn-cs"/>
                        </a:rPr>
                        <a:t>2,359,296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958055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rgbClr val="0000FF"/>
                          </a:solidFill>
                          <a:effectLst/>
                          <a:latin typeface="Verdana" panose="020B0604030504040204" pitchFamily="34" charset="0"/>
                        </a:rPr>
                        <a:t>POOL2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 7 x   7 x 512]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25K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11508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[ 4096 ]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7*7*512 * 4096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102,760,448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58864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[ 4096 ]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4096*4096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16,777,216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959241"/>
                  </a:ext>
                </a:extLst>
              </a:tr>
              <a:tr h="184294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accent2"/>
                          </a:solidFill>
                          <a:effectLst/>
                          <a:latin typeface="Verdana" panose="020B0604030504040204" pitchFamily="34" charset="0"/>
                        </a:rPr>
                        <a:t>FC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[ 1000 ]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1000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4096*1000 </a:t>
                      </a:r>
                    </a:p>
                  </a:txBody>
                  <a:tcPr marL="9123" marR="9123" marT="91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=</a:t>
                      </a:r>
                    </a:p>
                  </a:txBody>
                  <a:tcPr marL="9123" marR="9123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5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4,096,000 </a:t>
                      </a:r>
                    </a:p>
                  </a:txBody>
                  <a:tcPr marL="9144" marT="912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4939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B1D9905-9BD1-4BCA-8A8B-796EE70AD676}"/>
              </a:ext>
            </a:extLst>
          </p:cNvPr>
          <p:cNvSpPr/>
          <p:nvPr/>
        </p:nvSpPr>
        <p:spPr>
          <a:xfrm>
            <a:off x="9041061" y="4048063"/>
            <a:ext cx="140063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Most parameters are in FC Layers</a:t>
            </a:r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6DA10553-3488-4480-8DD1-3CECEC34962F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5400000">
            <a:off x="8982683" y="5063280"/>
            <a:ext cx="696694" cy="82069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AE1E-E6C8-4C79-AB17-7529A9409059}"/>
              </a:ext>
            </a:extLst>
          </p:cNvPr>
          <p:cNvSpPr/>
          <p:nvPr/>
        </p:nvSpPr>
        <p:spPr>
          <a:xfrm>
            <a:off x="6086948" y="5624401"/>
            <a:ext cx="2833735" cy="395148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1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LeNet-5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6A08B-1B69-4A6E-B4C4-AFCB4B03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5" y="2378250"/>
            <a:ext cx="8518526" cy="2325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964337-BF14-48E3-A980-C2B540B1675F}"/>
              </a:ext>
            </a:extLst>
          </p:cNvPr>
          <p:cNvSpPr/>
          <p:nvPr/>
        </p:nvSpPr>
        <p:spPr>
          <a:xfrm>
            <a:off x="9650798" y="5935543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[LeNet-5, 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LeCun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1980]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2517181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Aside: Stacking Convolution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5562525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Receptive Field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81059" y="1950451"/>
            <a:ext cx="1463040" cy="1861660"/>
            <a:chOff x="3757059" y="2071638"/>
            <a:chExt cx="1463040" cy="1861660"/>
          </a:xfrm>
        </p:grpSpPr>
        <p:sp>
          <p:nvSpPr>
            <p:cNvPr id="17" name="Cube 16"/>
            <p:cNvSpPr/>
            <p:nvPr/>
          </p:nvSpPr>
          <p:spPr>
            <a:xfrm>
              <a:off x="3757059" y="2071638"/>
              <a:ext cx="1463040" cy="1463040"/>
            </a:xfrm>
            <a:prstGeom prst="cube">
              <a:avLst>
                <a:gd name="adj" fmla="val 6328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76072" y="3594744"/>
              <a:ext cx="12250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37609" y="3112524"/>
            <a:ext cx="1428090" cy="1815204"/>
            <a:chOff x="713609" y="3112524"/>
            <a:chExt cx="1428090" cy="1815204"/>
          </a:xfrm>
        </p:grpSpPr>
        <p:sp>
          <p:nvSpPr>
            <p:cNvPr id="16" name="Rectangle 15"/>
            <p:cNvSpPr/>
            <p:nvPr/>
          </p:nvSpPr>
          <p:spPr>
            <a:xfrm>
              <a:off x="713609" y="4558396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MT"/>
                </a:rPr>
                <a:t>[7x7xC]</a:t>
              </a:r>
              <a:endParaRPr lang="en-US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1183807" y="31125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rgbClr val="C365D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961841" y="33158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739875" y="3519124"/>
              <a:ext cx="914400" cy="914400"/>
            </a:xfrm>
            <a:prstGeom prst="cube">
              <a:avLst>
                <a:gd name="adj" fmla="val 10037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10783" y="4558396"/>
              <a:ext cx="5309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MT"/>
                </a:rPr>
                <a:t>x C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19055" y="1621828"/>
            <a:ext cx="1377300" cy="1314212"/>
            <a:chOff x="6795055" y="1621828"/>
            <a:chExt cx="1377300" cy="1314212"/>
          </a:xfrm>
        </p:grpSpPr>
        <p:sp>
          <p:nvSpPr>
            <p:cNvPr id="9" name="Rectangle 8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319055" y="3255720"/>
            <a:ext cx="1377300" cy="1314212"/>
            <a:chOff x="6795055" y="1621828"/>
            <a:chExt cx="1377300" cy="1314212"/>
          </a:xfrm>
        </p:grpSpPr>
        <p:sp>
          <p:nvSpPr>
            <p:cNvPr id="35" name="Rectangle 34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rgbClr val="FF81B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319055" y="4889612"/>
            <a:ext cx="1377300" cy="1314212"/>
            <a:chOff x="6795055" y="1621828"/>
            <a:chExt cx="1377300" cy="1314212"/>
          </a:xfrm>
        </p:grpSpPr>
        <p:sp>
          <p:nvSpPr>
            <p:cNvPr id="40" name="Rectangle 39"/>
            <p:cNvSpPr/>
            <p:nvPr/>
          </p:nvSpPr>
          <p:spPr>
            <a:xfrm>
              <a:off x="6795055" y="2566708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MT"/>
                </a:rPr>
                <a:t>[3x3xC] x C</a:t>
              </a:r>
              <a:endParaRPr lang="en-US" dirty="0"/>
            </a:p>
          </p:txBody>
        </p:sp>
        <p:sp>
          <p:nvSpPr>
            <p:cNvPr id="41" name="Cube 40"/>
            <p:cNvSpPr/>
            <p:nvPr/>
          </p:nvSpPr>
          <p:spPr>
            <a:xfrm>
              <a:off x="7257659" y="16218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ube 41"/>
            <p:cNvSpPr/>
            <p:nvPr/>
          </p:nvSpPr>
          <p:spPr>
            <a:xfrm>
              <a:off x="7108070" y="17742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6958481" y="1926628"/>
              <a:ext cx="640080" cy="64008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3842657" y="3112524"/>
            <a:ext cx="936172" cy="295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160218" y="2287138"/>
            <a:ext cx="918818" cy="242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>
            <a:off x="9299632" y="2189138"/>
            <a:ext cx="868240" cy="1266179"/>
          </a:xfrm>
          <a:prstGeom prst="arc">
            <a:avLst>
              <a:gd name="adj1" fmla="val 16200000"/>
              <a:gd name="adj2" fmla="val 526051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Arc 49"/>
          <p:cNvSpPr/>
          <p:nvPr/>
        </p:nvSpPr>
        <p:spPr>
          <a:xfrm>
            <a:off x="9299632" y="3787031"/>
            <a:ext cx="868240" cy="1266179"/>
          </a:xfrm>
          <a:prstGeom prst="arc">
            <a:avLst>
              <a:gd name="adj1" fmla="val 16200000"/>
              <a:gd name="adj2" fmla="val 526051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" name="Group 11"/>
          <p:cNvGrpSpPr/>
          <p:nvPr/>
        </p:nvGrpSpPr>
        <p:grpSpPr>
          <a:xfrm>
            <a:off x="5281059" y="4646925"/>
            <a:ext cx="1463040" cy="1861660"/>
            <a:chOff x="3757059" y="4525738"/>
            <a:chExt cx="1463040" cy="1861660"/>
          </a:xfrm>
        </p:grpSpPr>
        <p:sp>
          <p:nvSpPr>
            <p:cNvPr id="53" name="Cube 52"/>
            <p:cNvSpPr/>
            <p:nvPr/>
          </p:nvSpPr>
          <p:spPr>
            <a:xfrm>
              <a:off x="3757059" y="4525738"/>
              <a:ext cx="1463040" cy="1463040"/>
            </a:xfrm>
            <a:prstGeom prst="cube">
              <a:avLst>
                <a:gd name="adj" fmla="val 6328"/>
              </a:avLst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Similar </a:t>
              </a:r>
              <a:r>
                <a:rPr lang="en-US" sz="1100" dirty="0">
                  <a:solidFill>
                    <a:srgbClr val="0000FF"/>
                  </a:solidFill>
                </a:rPr>
                <a:t>representational</a:t>
              </a:r>
              <a:r>
                <a:rPr lang="en-US" sz="1400" dirty="0">
                  <a:solidFill>
                    <a:srgbClr val="0000FF"/>
                  </a:solidFill>
                </a:rPr>
                <a:t> power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76072" y="6048844"/>
              <a:ext cx="12250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3842657" y="4632896"/>
            <a:ext cx="1103216" cy="5615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160218" y="5393312"/>
            <a:ext cx="104500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48332" y="4009241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Three 3x3 is better</a:t>
            </a:r>
            <a:endParaRPr lang="id-ID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84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small filters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stop at 3x3 filters?</a:t>
            </a:r>
          </a:p>
          <a:p>
            <a:pPr>
              <a:lnSpc>
                <a:spcPct val="120000"/>
              </a:lnSpc>
            </a:pPr>
            <a:r>
              <a:rPr lang="en-US" dirty="0"/>
              <a:t>Why not try 1x1 filters?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“</a:t>
            </a:r>
            <a:r>
              <a:rPr lang="en-US" sz="2400" dirty="0">
                <a:solidFill>
                  <a:srgbClr val="0000FF"/>
                </a:solidFill>
              </a:rPr>
              <a:t>Bottleneck sandwich</a:t>
            </a:r>
            <a:r>
              <a:rPr lang="en-US" sz="2400" dirty="0"/>
              <a:t>” convolution</a:t>
            </a:r>
          </a:p>
          <a:p>
            <a:pPr lvl="1">
              <a:lnSpc>
                <a:spcPct val="12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95177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ight Arrow 49"/>
          <p:cNvSpPr/>
          <p:nvPr/>
        </p:nvSpPr>
        <p:spPr>
          <a:xfrm rot="19415418" flipV="1">
            <a:off x="7486986" y="3514732"/>
            <a:ext cx="2007449" cy="1022901"/>
          </a:xfrm>
          <a:prstGeom prst="rightArrow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solidFill>
              <a:schemeClr val="accent5">
                <a:lumMod val="20000"/>
                <a:lumOff val="80000"/>
                <a:alpha val="4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958777" y="4026184"/>
            <a:ext cx="2278724" cy="1022901"/>
          </a:xfrm>
          <a:prstGeom prst="rightArrow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solidFill>
              <a:schemeClr val="accent5">
                <a:lumMod val="20000"/>
                <a:lumOff val="80000"/>
                <a:alpha val="4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259445">
            <a:off x="2574959" y="3579782"/>
            <a:ext cx="2007449" cy="1022901"/>
          </a:xfrm>
          <a:prstGeom prst="rightArrow">
            <a:avLst/>
          </a:prstGeom>
          <a:solidFill>
            <a:schemeClr val="accent5">
              <a:lumMod val="20000"/>
              <a:lumOff val="80000"/>
              <a:alpha val="42000"/>
            </a:schemeClr>
          </a:solidFill>
          <a:ln>
            <a:solidFill>
              <a:schemeClr val="accent5">
                <a:lumMod val="20000"/>
                <a:lumOff val="80000"/>
                <a:alpha val="4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small filters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40937" y="3627272"/>
            <a:ext cx="1417376" cy="1008633"/>
            <a:chOff x="6505104" y="1697163"/>
            <a:chExt cx="1940817" cy="1317862"/>
          </a:xfrm>
        </p:grpSpPr>
        <p:sp>
          <p:nvSpPr>
            <p:cNvPr id="12" name="Rectangle 11"/>
            <p:cNvSpPr/>
            <p:nvPr/>
          </p:nvSpPr>
          <p:spPr>
            <a:xfrm>
              <a:off x="6505104" y="2572677"/>
              <a:ext cx="1940817" cy="442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MT"/>
                </a:rPr>
                <a:t>[1x1xC] x </a:t>
              </a:r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C/2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7556837" y="16971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ube 13"/>
            <p:cNvSpPr/>
            <p:nvPr/>
          </p:nvSpPr>
          <p:spPr>
            <a:xfrm>
              <a:off x="7407247" y="18495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ube 14"/>
            <p:cNvSpPr/>
            <p:nvPr/>
          </p:nvSpPr>
          <p:spPr>
            <a:xfrm>
              <a:off x="7257659" y="20019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80793" y="4073554"/>
            <a:ext cx="1396537" cy="1284848"/>
            <a:chOff x="3662502" y="2678317"/>
            <a:chExt cx="1396537" cy="1284848"/>
          </a:xfrm>
        </p:grpSpPr>
        <p:sp>
          <p:nvSpPr>
            <p:cNvPr id="16" name="Cube 15"/>
            <p:cNvSpPr/>
            <p:nvPr/>
          </p:nvSpPr>
          <p:spPr>
            <a:xfrm>
              <a:off x="4036150" y="2678317"/>
              <a:ext cx="914400" cy="914400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62502" y="3624611"/>
              <a:ext cx="1396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</a:t>
              </a:r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600" dirty="0">
                  <a:latin typeface="ArialMT"/>
                </a:rPr>
                <a:t>]</a:t>
              </a:r>
              <a:endParaRPr lang="en-US" sz="16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88726" y="4152058"/>
            <a:ext cx="1417376" cy="1189832"/>
            <a:chOff x="6601043" y="1683820"/>
            <a:chExt cx="1417376" cy="1189832"/>
          </a:xfrm>
        </p:grpSpPr>
        <p:sp>
          <p:nvSpPr>
            <p:cNvPr id="26" name="Rectangle 25"/>
            <p:cNvSpPr/>
            <p:nvPr/>
          </p:nvSpPr>
          <p:spPr>
            <a:xfrm>
              <a:off x="6601043" y="2535098"/>
              <a:ext cx="14173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MT"/>
                </a:rPr>
                <a:t>[3x3xC] x </a:t>
              </a:r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C/2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7195667" y="1683820"/>
              <a:ext cx="457200" cy="45720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077074" y="1805224"/>
              <a:ext cx="457200" cy="45720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6958481" y="1926628"/>
              <a:ext cx="457200" cy="457200"/>
            </a:xfrm>
            <a:prstGeom prst="cube">
              <a:avLst>
                <a:gd name="adj" fmla="val 11171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3226291" y="2527493"/>
            <a:ext cx="2026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“bottleneck” </a:t>
            </a:r>
            <a:br>
              <a:rPr lang="en-US" sz="1600" dirty="0"/>
            </a:br>
            <a:r>
              <a:rPr lang="en-US" sz="1600" dirty="0"/>
              <a:t>1x1 conv to </a:t>
            </a:r>
            <a:br>
              <a:rPr lang="en-US" sz="1600" dirty="0"/>
            </a:br>
            <a:r>
              <a:rPr lang="en-US" sz="1600" dirty="0"/>
              <a:t>reduce dimension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91370" y="4073554"/>
            <a:ext cx="1441420" cy="1284848"/>
            <a:chOff x="3922155" y="2678317"/>
            <a:chExt cx="1441420" cy="1284848"/>
          </a:xfrm>
        </p:grpSpPr>
        <p:sp>
          <p:nvSpPr>
            <p:cNvPr id="31" name="Cube 30"/>
            <p:cNvSpPr/>
            <p:nvPr/>
          </p:nvSpPr>
          <p:spPr>
            <a:xfrm>
              <a:off x="4036150" y="2678317"/>
              <a:ext cx="914400" cy="914400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22155" y="3624611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</a:t>
              </a:r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600" dirty="0">
                  <a:latin typeface="ArialMT"/>
                </a:rPr>
                <a:t>]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48327" y="3627273"/>
            <a:ext cx="1245854" cy="1008635"/>
            <a:chOff x="6717314" y="1697163"/>
            <a:chExt cx="1705951" cy="1317864"/>
          </a:xfrm>
        </p:grpSpPr>
        <p:sp>
          <p:nvSpPr>
            <p:cNvPr id="37" name="Rectangle 36"/>
            <p:cNvSpPr/>
            <p:nvPr/>
          </p:nvSpPr>
          <p:spPr>
            <a:xfrm>
              <a:off x="6717314" y="2572679"/>
              <a:ext cx="1705951" cy="442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ArialMT"/>
                </a:rPr>
                <a:t>[1x1xC] x </a:t>
              </a:r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C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7556837" y="16971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7407247" y="18495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ube 39"/>
            <p:cNvSpPr/>
            <p:nvPr/>
          </p:nvSpPr>
          <p:spPr>
            <a:xfrm>
              <a:off x="7257659" y="2001963"/>
              <a:ext cx="375627" cy="358422"/>
            </a:xfrm>
            <a:prstGeom prst="cube">
              <a:avLst>
                <a:gd name="adj" fmla="val 11171"/>
              </a:avLst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905081" y="5457975"/>
            <a:ext cx="2176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3x3 conv at reduced dimension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69371" y="2603903"/>
            <a:ext cx="1225015" cy="1429784"/>
            <a:chOff x="1016963" y="2566708"/>
            <a:chExt cx="1225015" cy="1429784"/>
          </a:xfrm>
        </p:grpSpPr>
        <p:sp>
          <p:nvSpPr>
            <p:cNvPr id="42" name="Cube 41"/>
            <p:cNvSpPr/>
            <p:nvPr/>
          </p:nvSpPr>
          <p:spPr>
            <a:xfrm>
              <a:off x="1083487" y="2566708"/>
              <a:ext cx="1097280" cy="1097280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16963" y="3657938"/>
              <a:ext cx="12250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236240" y="2572906"/>
            <a:ext cx="1225015" cy="1429784"/>
            <a:chOff x="1016963" y="2566708"/>
            <a:chExt cx="1225015" cy="1429784"/>
          </a:xfrm>
        </p:grpSpPr>
        <p:sp>
          <p:nvSpPr>
            <p:cNvPr id="45" name="Cube 44"/>
            <p:cNvSpPr/>
            <p:nvPr/>
          </p:nvSpPr>
          <p:spPr>
            <a:xfrm>
              <a:off x="1083487" y="2566708"/>
              <a:ext cx="1097280" cy="1097280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16963" y="3657938"/>
              <a:ext cx="12250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ArialMT"/>
                </a:rPr>
                <a:t>[H x W x C]</a:t>
              </a:r>
              <a:endParaRPr lang="en-US" sz="1600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7005365" y="2527493"/>
            <a:ext cx="2054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Restore dimension with another 1x1 conv</a:t>
            </a:r>
          </a:p>
        </p:txBody>
      </p:sp>
    </p:spTree>
    <p:extLst>
      <p:ext uri="{BB962C8B-B14F-4D97-AF65-F5344CB8AC3E}">
        <p14:creationId xmlns:p14="http://schemas.microsoft.com/office/powerpoint/2010/main" val="1903279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22" grpId="0" animBg="1"/>
      <p:bldP spid="8" grpId="0"/>
      <p:bldP spid="21" grpId="0"/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small filters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241298" y="2654541"/>
            <a:ext cx="162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Bottleneck Sandwich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031910" y="4833325"/>
            <a:ext cx="2040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Single 3x3 conv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37789" y="2190055"/>
            <a:ext cx="2393304" cy="3691216"/>
            <a:chOff x="613789" y="2190055"/>
            <a:chExt cx="2393304" cy="3691216"/>
          </a:xfrm>
        </p:grpSpPr>
        <p:sp>
          <p:nvSpPr>
            <p:cNvPr id="79" name="Right Arrow 78"/>
            <p:cNvSpPr/>
            <p:nvPr/>
          </p:nvSpPr>
          <p:spPr>
            <a:xfrm rot="5400000">
              <a:off x="1052875" y="3671667"/>
              <a:ext cx="3091538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7856" y="2938043"/>
              <a:ext cx="12602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[1x1xC] x C/2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77568" y="2909080"/>
              <a:ext cx="240378" cy="248344"/>
              <a:chOff x="730819" y="3336397"/>
              <a:chExt cx="240378" cy="248344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809552" y="3336397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771376" y="3378020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730819" y="3419642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2028349" y="3216054"/>
              <a:ext cx="538816" cy="550330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4139" y="3448398"/>
              <a:ext cx="12739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</a:t>
              </a:r>
              <a:r>
                <a:rPr lang="en-US" sz="1400" b="1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400" dirty="0">
                  <a:latin typeface="ArialMT"/>
                </a:rPr>
                <a:t>]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856" y="3958753"/>
              <a:ext cx="12602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[3x3xC] x C/2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93172" y="3825014"/>
              <a:ext cx="424669" cy="421299"/>
              <a:chOff x="672999" y="5059268"/>
              <a:chExt cx="424669" cy="421299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828260" y="5059268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742881" y="5132335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72999" y="5205402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Cube 30"/>
            <p:cNvSpPr/>
            <p:nvPr/>
          </p:nvSpPr>
          <p:spPr>
            <a:xfrm>
              <a:off x="2028349" y="4304943"/>
              <a:ext cx="538816" cy="550329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3711" y="4469108"/>
              <a:ext cx="12544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</a:t>
              </a:r>
              <a:r>
                <a:rPr lang="en-US" sz="1400" b="1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400" dirty="0">
                  <a:latin typeface="ArialMT"/>
                </a:rPr>
                <a:t>]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3252" y="4979463"/>
              <a:ext cx="1254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[1x1xC]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1974468" y="2190055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3789" y="2427688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74468" y="5220876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5226" y="5489817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177568" y="4913902"/>
              <a:ext cx="240378" cy="248344"/>
              <a:chOff x="730819" y="3336397"/>
              <a:chExt cx="240378" cy="248344"/>
            </a:xfrm>
          </p:grpSpPr>
          <p:sp>
            <p:nvSpPr>
              <p:cNvPr id="66" name="Cube 65"/>
              <p:cNvSpPr/>
              <p:nvPr/>
            </p:nvSpPr>
            <p:spPr>
              <a:xfrm>
                <a:off x="809552" y="3336397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Cube 66"/>
              <p:cNvSpPr/>
              <p:nvPr/>
            </p:nvSpPr>
            <p:spPr>
              <a:xfrm>
                <a:off x="771376" y="3378020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Cube 67"/>
              <p:cNvSpPr/>
              <p:nvPr/>
            </p:nvSpPr>
            <p:spPr>
              <a:xfrm>
                <a:off x="730819" y="3419642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610248" y="2453523"/>
            <a:ext cx="2375399" cy="3071284"/>
            <a:chOff x="6086247" y="2453523"/>
            <a:chExt cx="2375399" cy="3071284"/>
          </a:xfrm>
        </p:grpSpPr>
        <p:sp>
          <p:nvSpPr>
            <p:cNvPr id="80" name="Right Arrow 79"/>
            <p:cNvSpPr/>
            <p:nvPr/>
          </p:nvSpPr>
          <p:spPr>
            <a:xfrm rot="5400000">
              <a:off x="5228994" y="3707702"/>
              <a:ext cx="2531403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6468272" y="2453523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69"/>
            <p:cNvSpPr/>
            <p:nvPr/>
          </p:nvSpPr>
          <p:spPr>
            <a:xfrm>
              <a:off x="6468272" y="4864412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57298" y="3864272"/>
              <a:ext cx="1111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[3x3xC]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157298" y="2658671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157298" y="5100868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6586976" y="3763017"/>
              <a:ext cx="424669" cy="421299"/>
              <a:chOff x="672999" y="5059268"/>
              <a:chExt cx="424669" cy="421299"/>
            </a:xfrm>
          </p:grpSpPr>
          <p:sp>
            <p:nvSpPr>
              <p:cNvPr id="75" name="Cube 74"/>
              <p:cNvSpPr/>
              <p:nvPr/>
            </p:nvSpPr>
            <p:spPr>
              <a:xfrm>
                <a:off x="828260" y="5059268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742881" y="5132335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Cube 76"/>
              <p:cNvSpPr/>
              <p:nvPr/>
            </p:nvSpPr>
            <p:spPr>
              <a:xfrm>
                <a:off x="672999" y="5205402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Right Brace 32"/>
          <p:cNvSpPr/>
          <p:nvPr/>
        </p:nvSpPr>
        <p:spPr>
          <a:xfrm>
            <a:off x="4360190" y="2190055"/>
            <a:ext cx="743918" cy="3691216"/>
          </a:xfrm>
          <a:prstGeom prst="rightBrace">
            <a:avLst>
              <a:gd name="adj1" fmla="val 40802"/>
              <a:gd name="adj2" fmla="val 21485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Brace 77"/>
          <p:cNvSpPr/>
          <p:nvPr/>
        </p:nvSpPr>
        <p:spPr>
          <a:xfrm flipH="1" flipV="1">
            <a:off x="7115223" y="2422527"/>
            <a:ext cx="743918" cy="3203358"/>
          </a:xfrm>
          <a:prstGeom prst="rightBrace">
            <a:avLst>
              <a:gd name="adj1" fmla="val 40802"/>
              <a:gd name="adj2" fmla="val 191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1913909" y="6451887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7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33" grpId="0" animBg="1"/>
      <p:bldP spid="7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small filters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241298" y="2670039"/>
            <a:ext cx="162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3.25C</a:t>
            </a:r>
            <a:r>
              <a:rPr lang="en-US" b="1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 parameters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031910" y="4678346"/>
            <a:ext cx="2040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9C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parameters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37789" y="2190055"/>
            <a:ext cx="2393304" cy="3691216"/>
            <a:chOff x="613789" y="2190055"/>
            <a:chExt cx="2393304" cy="3691216"/>
          </a:xfrm>
        </p:grpSpPr>
        <p:sp>
          <p:nvSpPr>
            <p:cNvPr id="79" name="Right Arrow 78"/>
            <p:cNvSpPr/>
            <p:nvPr/>
          </p:nvSpPr>
          <p:spPr>
            <a:xfrm rot="5400000">
              <a:off x="1052875" y="3671667"/>
              <a:ext cx="3091538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7856" y="2938043"/>
              <a:ext cx="12602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[1x1xC] x C/2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77568" y="2909080"/>
              <a:ext cx="240378" cy="248344"/>
              <a:chOff x="730819" y="3336397"/>
              <a:chExt cx="240378" cy="248344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809552" y="3336397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771376" y="3378020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730819" y="3419642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Cube 15"/>
            <p:cNvSpPr/>
            <p:nvPr/>
          </p:nvSpPr>
          <p:spPr>
            <a:xfrm>
              <a:off x="2028349" y="3216054"/>
              <a:ext cx="538816" cy="550330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4139" y="3448398"/>
              <a:ext cx="12739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</a:t>
              </a:r>
              <a:r>
                <a:rPr lang="en-US" sz="1400" b="1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400" dirty="0">
                  <a:latin typeface="ArialMT"/>
                </a:rPr>
                <a:t>]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7856" y="3958753"/>
              <a:ext cx="12602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[3x3xC] x C/2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093172" y="3825014"/>
              <a:ext cx="424669" cy="421299"/>
              <a:chOff x="672999" y="5059268"/>
              <a:chExt cx="424669" cy="421299"/>
            </a:xfrm>
          </p:grpSpPr>
          <p:sp>
            <p:nvSpPr>
              <p:cNvPr id="27" name="Cube 26"/>
              <p:cNvSpPr/>
              <p:nvPr/>
            </p:nvSpPr>
            <p:spPr>
              <a:xfrm>
                <a:off x="828260" y="5059268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742881" y="5132335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72999" y="5205402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Cube 30"/>
            <p:cNvSpPr/>
            <p:nvPr/>
          </p:nvSpPr>
          <p:spPr>
            <a:xfrm>
              <a:off x="2028349" y="4304943"/>
              <a:ext cx="538816" cy="550329"/>
            </a:xfrm>
            <a:prstGeom prst="cube">
              <a:avLst>
                <a:gd name="adj" fmla="val 14066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63711" y="4469108"/>
              <a:ext cx="12544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</a:t>
              </a:r>
              <a:r>
                <a:rPr lang="en-US" sz="1400" b="1" dirty="0">
                  <a:solidFill>
                    <a:srgbClr val="FF0000"/>
                  </a:solidFill>
                  <a:latin typeface="ArialMT"/>
                </a:rPr>
                <a:t>C/2</a:t>
              </a:r>
              <a:r>
                <a:rPr lang="en-US" sz="1400" dirty="0">
                  <a:latin typeface="ArialMT"/>
                </a:rPr>
                <a:t>]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3252" y="4979463"/>
              <a:ext cx="1254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[1x1xC]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1974468" y="2190055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3789" y="2427688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74468" y="5220876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5226" y="5489817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177568" y="4913902"/>
              <a:ext cx="240378" cy="248344"/>
              <a:chOff x="730819" y="3336397"/>
              <a:chExt cx="240378" cy="248344"/>
            </a:xfrm>
          </p:grpSpPr>
          <p:sp>
            <p:nvSpPr>
              <p:cNvPr id="66" name="Cube 65"/>
              <p:cNvSpPr/>
              <p:nvPr/>
            </p:nvSpPr>
            <p:spPr>
              <a:xfrm>
                <a:off x="809552" y="3336397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Cube 66"/>
              <p:cNvSpPr/>
              <p:nvPr/>
            </p:nvSpPr>
            <p:spPr>
              <a:xfrm>
                <a:off x="771376" y="3378020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Cube 67"/>
              <p:cNvSpPr/>
              <p:nvPr/>
            </p:nvSpPr>
            <p:spPr>
              <a:xfrm>
                <a:off x="730819" y="3419642"/>
                <a:ext cx="161645" cy="165099"/>
              </a:xfrm>
              <a:prstGeom prst="cube">
                <a:avLst>
                  <a:gd name="adj" fmla="val 1117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610248" y="2453523"/>
            <a:ext cx="2375399" cy="3071284"/>
            <a:chOff x="6086247" y="2453523"/>
            <a:chExt cx="2375399" cy="3071284"/>
          </a:xfrm>
        </p:grpSpPr>
        <p:sp>
          <p:nvSpPr>
            <p:cNvPr id="80" name="Right Arrow 79"/>
            <p:cNvSpPr/>
            <p:nvPr/>
          </p:nvSpPr>
          <p:spPr>
            <a:xfrm rot="5400000">
              <a:off x="5228994" y="3707702"/>
              <a:ext cx="2531403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6468272" y="2453523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69"/>
            <p:cNvSpPr/>
            <p:nvPr/>
          </p:nvSpPr>
          <p:spPr>
            <a:xfrm>
              <a:off x="6468272" y="4864412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57298" y="3864272"/>
              <a:ext cx="1111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[3x3xC]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157298" y="2658671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157298" y="5100868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6586976" y="3763017"/>
              <a:ext cx="424669" cy="421299"/>
              <a:chOff x="672999" y="5059268"/>
              <a:chExt cx="424669" cy="421299"/>
            </a:xfrm>
          </p:grpSpPr>
          <p:sp>
            <p:nvSpPr>
              <p:cNvPr id="75" name="Cube 74"/>
              <p:cNvSpPr/>
              <p:nvPr/>
            </p:nvSpPr>
            <p:spPr>
              <a:xfrm>
                <a:off x="828260" y="5059268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742881" y="5132335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Cube 76"/>
              <p:cNvSpPr/>
              <p:nvPr/>
            </p:nvSpPr>
            <p:spPr>
              <a:xfrm>
                <a:off x="672999" y="5205402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Right Brace 32"/>
          <p:cNvSpPr/>
          <p:nvPr/>
        </p:nvSpPr>
        <p:spPr>
          <a:xfrm>
            <a:off x="4360190" y="2190055"/>
            <a:ext cx="743918" cy="3691216"/>
          </a:xfrm>
          <a:prstGeom prst="rightBrace">
            <a:avLst>
              <a:gd name="adj1" fmla="val 40802"/>
              <a:gd name="adj2" fmla="val 21485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8" name="Right Brace 77"/>
          <p:cNvSpPr/>
          <p:nvPr/>
        </p:nvSpPr>
        <p:spPr>
          <a:xfrm flipH="1" flipV="1">
            <a:off x="7115223" y="2422527"/>
            <a:ext cx="743918" cy="3203358"/>
          </a:xfrm>
          <a:prstGeom prst="rightBrace">
            <a:avLst>
              <a:gd name="adj1" fmla="val 40802"/>
              <a:gd name="adj2" fmla="val 191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16157" y="3577097"/>
            <a:ext cx="2472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More nonlinearity!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Fewer parameters!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Less compute!</a:t>
            </a:r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1913909" y="6451887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55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2131426" y="6110924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small filters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241298" y="2670039"/>
            <a:ext cx="1622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6C</a:t>
            </a:r>
            <a:r>
              <a:rPr lang="en-US" b="1" baseline="30000" dirty="0">
                <a:solidFill>
                  <a:srgbClr val="00B050"/>
                </a:solidFill>
              </a:rPr>
              <a:t>2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parameters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031910" y="4678346"/>
            <a:ext cx="2040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9C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parameters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10248" y="2453523"/>
            <a:ext cx="2375399" cy="3071284"/>
            <a:chOff x="6086247" y="2453523"/>
            <a:chExt cx="2375399" cy="3071284"/>
          </a:xfrm>
        </p:grpSpPr>
        <p:sp>
          <p:nvSpPr>
            <p:cNvPr id="80" name="Right Arrow 79"/>
            <p:cNvSpPr/>
            <p:nvPr/>
          </p:nvSpPr>
          <p:spPr>
            <a:xfrm rot="5400000">
              <a:off x="5228994" y="3707702"/>
              <a:ext cx="2531403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6468272" y="2453523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69"/>
            <p:cNvSpPr/>
            <p:nvPr/>
          </p:nvSpPr>
          <p:spPr>
            <a:xfrm>
              <a:off x="6468272" y="4864412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57298" y="3864272"/>
              <a:ext cx="1111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[3x3xC]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157298" y="2658671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157298" y="5100868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6586976" y="3763017"/>
              <a:ext cx="424669" cy="421299"/>
              <a:chOff x="672999" y="5059268"/>
              <a:chExt cx="424669" cy="421299"/>
            </a:xfrm>
          </p:grpSpPr>
          <p:sp>
            <p:nvSpPr>
              <p:cNvPr id="75" name="Cube 74"/>
              <p:cNvSpPr/>
              <p:nvPr/>
            </p:nvSpPr>
            <p:spPr>
              <a:xfrm>
                <a:off x="828260" y="5059268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Cube 75"/>
              <p:cNvSpPr/>
              <p:nvPr/>
            </p:nvSpPr>
            <p:spPr>
              <a:xfrm>
                <a:off x="742881" y="5132335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Cube 76"/>
              <p:cNvSpPr/>
              <p:nvPr/>
            </p:nvSpPr>
            <p:spPr>
              <a:xfrm>
                <a:off x="672999" y="5205402"/>
                <a:ext cx="269408" cy="275165"/>
              </a:xfrm>
              <a:prstGeom prst="cube">
                <a:avLst>
                  <a:gd name="adj" fmla="val 1117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Right Brace 32"/>
          <p:cNvSpPr/>
          <p:nvPr/>
        </p:nvSpPr>
        <p:spPr>
          <a:xfrm>
            <a:off x="4360190" y="2422527"/>
            <a:ext cx="743918" cy="3226272"/>
          </a:xfrm>
          <a:prstGeom prst="rightBrace">
            <a:avLst>
              <a:gd name="adj1" fmla="val 40802"/>
              <a:gd name="adj2" fmla="val 21485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8" name="Right Brace 77"/>
          <p:cNvSpPr/>
          <p:nvPr/>
        </p:nvSpPr>
        <p:spPr>
          <a:xfrm flipH="1" flipV="1">
            <a:off x="7115223" y="2422527"/>
            <a:ext cx="743918" cy="3203358"/>
          </a:xfrm>
          <a:prstGeom prst="rightBrace">
            <a:avLst>
              <a:gd name="adj1" fmla="val 40802"/>
              <a:gd name="adj2" fmla="val 1919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816157" y="3577097"/>
            <a:ext cx="2472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More nonlinearity!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Fewer parameters!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Less compute!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37789" y="2453528"/>
            <a:ext cx="2393304" cy="3303755"/>
            <a:chOff x="613789" y="2453527"/>
            <a:chExt cx="2393304" cy="3303755"/>
          </a:xfrm>
        </p:grpSpPr>
        <p:sp>
          <p:nvSpPr>
            <p:cNvPr id="79" name="Right Arrow 78"/>
            <p:cNvSpPr/>
            <p:nvPr/>
          </p:nvSpPr>
          <p:spPr>
            <a:xfrm rot="5400000">
              <a:off x="1052875" y="3671667"/>
              <a:ext cx="3091538" cy="816898"/>
            </a:xfrm>
            <a:prstGeom prst="rightArrow">
              <a:avLst/>
            </a:prstGeom>
            <a:solidFill>
              <a:schemeClr val="accent5">
                <a:lumMod val="20000"/>
                <a:lumOff val="80000"/>
                <a:alpha val="42000"/>
              </a:schemeClr>
            </a:solidFill>
            <a:ln>
              <a:solidFill>
                <a:schemeClr val="accent5">
                  <a:lumMod val="20000"/>
                  <a:lumOff val="80000"/>
                  <a:alpha val="4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6935" y="3352079"/>
              <a:ext cx="1111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[1x3xC]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3252" y="4611923"/>
              <a:ext cx="1254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ArialMT"/>
                </a:rPr>
                <a:t>[3x1xC] x C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1973216" y="2453527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13789" y="2722157"/>
              <a:ext cx="13043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973216" y="5096887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5226" y="5241846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1973216" y="3716130"/>
              <a:ext cx="646579" cy="660395"/>
            </a:xfrm>
            <a:prstGeom prst="cube">
              <a:avLst>
                <a:gd name="adj" fmla="val 21209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52817" y="3243457"/>
              <a:ext cx="487376" cy="343138"/>
              <a:chOff x="5688179" y="835931"/>
              <a:chExt cx="487376" cy="343138"/>
            </a:xfrm>
          </p:grpSpPr>
          <p:sp>
            <p:nvSpPr>
              <p:cNvPr id="50" name="Cube 49"/>
              <p:cNvSpPr/>
              <p:nvPr/>
            </p:nvSpPr>
            <p:spPr>
              <a:xfrm>
                <a:off x="5855515" y="835931"/>
                <a:ext cx="320040" cy="182880"/>
              </a:xfrm>
              <a:prstGeom prst="cube">
                <a:avLst>
                  <a:gd name="adj" fmla="val 198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Cube 50"/>
              <p:cNvSpPr/>
              <p:nvPr/>
            </p:nvSpPr>
            <p:spPr>
              <a:xfrm>
                <a:off x="5768672" y="916060"/>
                <a:ext cx="320040" cy="182880"/>
              </a:xfrm>
              <a:prstGeom prst="cube">
                <a:avLst>
                  <a:gd name="adj" fmla="val 18115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Cube 51"/>
              <p:cNvSpPr/>
              <p:nvPr/>
            </p:nvSpPr>
            <p:spPr>
              <a:xfrm>
                <a:off x="5688179" y="996189"/>
                <a:ext cx="320040" cy="182880"/>
              </a:xfrm>
              <a:prstGeom prst="cube">
                <a:avLst>
                  <a:gd name="adj" fmla="val 1811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132434" y="4506060"/>
              <a:ext cx="328142" cy="461293"/>
              <a:chOff x="2126294" y="4514072"/>
              <a:chExt cx="328142" cy="461293"/>
            </a:xfrm>
          </p:grpSpPr>
          <p:sp>
            <p:nvSpPr>
              <p:cNvPr id="55" name="Cube 54"/>
              <p:cNvSpPr/>
              <p:nvPr/>
            </p:nvSpPr>
            <p:spPr>
              <a:xfrm>
                <a:off x="2271556" y="4514072"/>
                <a:ext cx="182880" cy="320040"/>
              </a:xfrm>
              <a:prstGeom prst="cube">
                <a:avLst>
                  <a:gd name="adj" fmla="val 2043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Cube 55"/>
              <p:cNvSpPr/>
              <p:nvPr/>
            </p:nvSpPr>
            <p:spPr>
              <a:xfrm>
                <a:off x="2198533" y="4583111"/>
                <a:ext cx="182880" cy="320040"/>
              </a:xfrm>
              <a:prstGeom prst="cube">
                <a:avLst>
                  <a:gd name="adj" fmla="val 2043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Cube 56"/>
              <p:cNvSpPr/>
              <p:nvPr/>
            </p:nvSpPr>
            <p:spPr>
              <a:xfrm>
                <a:off x="2126294" y="4655325"/>
                <a:ext cx="182880" cy="320040"/>
              </a:xfrm>
              <a:prstGeom prst="cube">
                <a:avLst>
                  <a:gd name="adj" fmla="val 2043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765226" y="3982001"/>
              <a:ext cx="1152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ArialMT"/>
                </a:rPr>
                <a:t>[H x W x C]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95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3" grpId="0" animBg="1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Aside: Network In Network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19977789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Integrating micro-network inside CNN structure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Introducing </a:t>
            </a:r>
            <a:r>
              <a:rPr lang="en-US" dirty="0">
                <a:solidFill>
                  <a:srgbClr val="0000FF"/>
                </a:solidFill>
              </a:rPr>
              <a:t>Global Averaging Pooling (GAP) </a:t>
            </a:r>
            <a:r>
              <a:rPr lang="en-US" dirty="0"/>
              <a:t>to replace FC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Network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8366" y="2777439"/>
            <a:ext cx="6164128" cy="1838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FEA0F2-83B3-400B-9F27-C87E6846D286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[Lin, Chen, Yan 2014]</a:t>
            </a:r>
          </a:p>
        </p:txBody>
      </p:sp>
    </p:spTree>
    <p:extLst>
      <p:ext uri="{BB962C8B-B14F-4D97-AF65-F5344CB8AC3E}">
        <p14:creationId xmlns:p14="http://schemas.microsoft.com/office/powerpoint/2010/main" val="1951451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 Layer after Conv Layer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4A99DD-7C01-48D9-A20B-D48F6DB5572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Suppose we have output activation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8×8×6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Then after Flatten layer, if we use FC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100 </m:t>
                    </m:r>
                  </m:oMath>
                </a14:m>
                <a:r>
                  <a:rPr lang="en-US" sz="2000" dirty="0"/>
                  <a:t>neurons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04A99DD-7C01-48D9-A20B-D48F6DB55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be 23">
            <a:extLst>
              <a:ext uri="{FF2B5EF4-FFF2-40B4-BE49-F238E27FC236}">
                <a16:creationId xmlns:a16="http://schemas.microsoft.com/office/drawing/2014/main" id="{99E4AEFF-9E9A-4452-B438-7E3D0881CB4D}"/>
              </a:ext>
            </a:extLst>
          </p:cNvPr>
          <p:cNvSpPr/>
          <p:nvPr/>
        </p:nvSpPr>
        <p:spPr>
          <a:xfrm>
            <a:off x="2386906" y="3891096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E97F4C95-FF61-4D1A-983A-25A3B0A26D84}"/>
              </a:ext>
            </a:extLst>
          </p:cNvPr>
          <p:cNvSpPr/>
          <p:nvPr/>
        </p:nvSpPr>
        <p:spPr>
          <a:xfrm>
            <a:off x="2573401" y="3891096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DCCAB62-CC35-414C-806B-38CF5919E1E6}"/>
              </a:ext>
            </a:extLst>
          </p:cNvPr>
          <p:cNvSpPr/>
          <p:nvPr/>
        </p:nvSpPr>
        <p:spPr>
          <a:xfrm>
            <a:off x="2759896" y="3891096"/>
            <a:ext cx="519988" cy="1600200"/>
          </a:xfrm>
          <a:prstGeom prst="cube">
            <a:avLst>
              <a:gd name="adj" fmla="val 89567"/>
            </a:avLst>
          </a:prstGeom>
          <a:solidFill>
            <a:srgbClr val="FF99CC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54517A3-1D90-4178-A567-35CD754381A6}"/>
              </a:ext>
            </a:extLst>
          </p:cNvPr>
          <p:cNvSpPr/>
          <p:nvPr/>
        </p:nvSpPr>
        <p:spPr>
          <a:xfrm>
            <a:off x="2946391" y="3891096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632F9E0-A117-4E42-A535-54BF42EA8C34}"/>
              </a:ext>
            </a:extLst>
          </p:cNvPr>
          <p:cNvSpPr/>
          <p:nvPr/>
        </p:nvSpPr>
        <p:spPr>
          <a:xfrm>
            <a:off x="3132886" y="3891096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02B5F8C4-ADE8-4084-929B-EF46A05B8EFC}"/>
              </a:ext>
            </a:extLst>
          </p:cNvPr>
          <p:cNvSpPr/>
          <p:nvPr/>
        </p:nvSpPr>
        <p:spPr>
          <a:xfrm>
            <a:off x="3319381" y="3891096"/>
            <a:ext cx="519988" cy="1600200"/>
          </a:xfrm>
          <a:prstGeom prst="cube">
            <a:avLst>
              <a:gd name="adj" fmla="val 89567"/>
            </a:avLst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146CCD-0F23-43AA-A35F-5E893A9D1673}"/>
              </a:ext>
            </a:extLst>
          </p:cNvPr>
          <p:cNvSpPr/>
          <p:nvPr/>
        </p:nvSpPr>
        <p:spPr>
          <a:xfrm>
            <a:off x="5825622" y="3899282"/>
            <a:ext cx="252663" cy="1442120"/>
          </a:xfrm>
          <a:prstGeom prst="cube">
            <a:avLst>
              <a:gd name="adj" fmla="val 27074"/>
            </a:avLst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9A1D7609-C863-45D4-8938-DEF0E5319856}"/>
              </a:ext>
            </a:extLst>
          </p:cNvPr>
          <p:cNvSpPr/>
          <p:nvPr/>
        </p:nvSpPr>
        <p:spPr>
          <a:xfrm>
            <a:off x="4809224" y="5413509"/>
            <a:ext cx="252663" cy="632494"/>
          </a:xfrm>
          <a:prstGeom prst="cube">
            <a:avLst>
              <a:gd name="adj" fmla="val 32782"/>
            </a:avLst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14730CDD-3AF2-4299-BDFC-17396204895B}"/>
              </a:ext>
            </a:extLst>
          </p:cNvPr>
          <p:cNvSpPr/>
          <p:nvPr/>
        </p:nvSpPr>
        <p:spPr>
          <a:xfrm>
            <a:off x="4809224" y="4858802"/>
            <a:ext cx="252663" cy="632494"/>
          </a:xfrm>
          <a:prstGeom prst="cube">
            <a:avLst>
              <a:gd name="adj" fmla="val 32782"/>
            </a:avLst>
          </a:prstGeom>
          <a:solidFill>
            <a:srgbClr val="FF99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2953E3F6-C8B1-42BB-A59E-FAC7B5781553}"/>
              </a:ext>
            </a:extLst>
          </p:cNvPr>
          <p:cNvSpPr/>
          <p:nvPr/>
        </p:nvSpPr>
        <p:spPr>
          <a:xfrm>
            <a:off x="4809224" y="4304095"/>
            <a:ext cx="252663" cy="632494"/>
          </a:xfrm>
          <a:prstGeom prst="cube">
            <a:avLst>
              <a:gd name="adj" fmla="val 32782"/>
            </a:avLst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92E1A2B-D9C7-408D-9B46-EFC231D78062}"/>
              </a:ext>
            </a:extLst>
          </p:cNvPr>
          <p:cNvSpPr/>
          <p:nvPr/>
        </p:nvSpPr>
        <p:spPr>
          <a:xfrm>
            <a:off x="4809224" y="3749388"/>
            <a:ext cx="252663" cy="632494"/>
          </a:xfrm>
          <a:prstGeom prst="cube">
            <a:avLst>
              <a:gd name="adj" fmla="val 32782"/>
            </a:avLst>
          </a:prstGeom>
          <a:solidFill>
            <a:srgbClr val="A5A5A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D7F439C4-5F3E-426B-A321-1923905339DB}"/>
              </a:ext>
            </a:extLst>
          </p:cNvPr>
          <p:cNvSpPr/>
          <p:nvPr/>
        </p:nvSpPr>
        <p:spPr>
          <a:xfrm>
            <a:off x="4809224" y="3194681"/>
            <a:ext cx="252663" cy="632494"/>
          </a:xfrm>
          <a:prstGeom prst="cube">
            <a:avLst>
              <a:gd name="adj" fmla="val 32782"/>
            </a:avLst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77A2E8-43BD-41E0-A63B-723DF951CD97}"/>
              </a:ext>
            </a:extLst>
          </p:cNvPr>
          <p:cNvCxnSpPr>
            <a:cxnSpLocks/>
            <a:stCxn id="35" idx="0"/>
            <a:endCxn id="30" idx="1"/>
          </p:cNvCxnSpPr>
          <p:nvPr/>
        </p:nvCxnSpPr>
        <p:spPr>
          <a:xfrm>
            <a:off x="4976968" y="3194682"/>
            <a:ext cx="940782" cy="77300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1971E2-485C-4D70-B1EE-3B98BB3982A8}"/>
              </a:ext>
            </a:extLst>
          </p:cNvPr>
          <p:cNvCxnSpPr>
            <a:cxnSpLocks/>
            <a:stCxn id="31" idx="3"/>
            <a:endCxn id="30" idx="3"/>
          </p:cNvCxnSpPr>
          <p:nvPr/>
        </p:nvCxnSpPr>
        <p:spPr>
          <a:xfrm flipV="1">
            <a:off x="4894142" y="5341403"/>
            <a:ext cx="1023609" cy="704601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71AE1E-EC91-466F-BD0E-DB120C14AE03}"/>
                  </a:ext>
                </a:extLst>
              </p:cNvPr>
              <p:cNvSpPr/>
              <p:nvPr/>
            </p:nvSpPr>
            <p:spPr>
              <a:xfrm>
                <a:off x="6560119" y="4015527"/>
                <a:ext cx="31742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It means we have </a:t>
                </a:r>
                <a:br>
                  <a:rPr lang="en-US" dirty="0"/>
                </a:br>
                <a:r>
                  <a:rPr lang="en-US" dirty="0"/>
                  <a:t>a giant matrix of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8∗8∗6×100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384×100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71AE1E-EC91-466F-BD0E-DB120C14A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119" y="4015527"/>
                <a:ext cx="3174245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FC4BD6-5A94-455A-8863-4B9BAE1DE925}"/>
              </a:ext>
            </a:extLst>
          </p:cNvPr>
          <p:cNvCxnSpPr>
            <a:cxnSpLocks/>
          </p:cNvCxnSpPr>
          <p:nvPr/>
        </p:nvCxnSpPr>
        <p:spPr>
          <a:xfrm>
            <a:off x="4082473" y="4691196"/>
            <a:ext cx="452582" cy="0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BB9C2EF-160F-442B-920E-BC5970DFF0D8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[Lin, Chen, Yan 2014]</a:t>
            </a:r>
          </a:p>
        </p:txBody>
      </p:sp>
    </p:spTree>
    <p:extLst>
      <p:ext uri="{BB962C8B-B14F-4D97-AF65-F5344CB8AC3E}">
        <p14:creationId xmlns:p14="http://schemas.microsoft.com/office/powerpoint/2010/main" val="8413997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LeNet-5 Details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650798" y="5935543"/>
            <a:ext cx="1994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[LeNet-5, 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LeCun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1980]</a:t>
            </a:r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95032-376B-40E4-BEB1-969C9AB1C9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5 layers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/>
              <a:t>Input 	32x32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rgbClr val="FF0000"/>
                </a:solidFill>
              </a:rPr>
              <a:t>Conv1</a:t>
            </a:r>
            <a:r>
              <a:rPr lang="en-US" sz="1600" dirty="0"/>
              <a:t> 	6 @ 5x5, stride 1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rgbClr val="0000FF"/>
                </a:solidFill>
              </a:rPr>
              <a:t>Average Pool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rgbClr val="FF0000"/>
                </a:solidFill>
              </a:rPr>
              <a:t>Conv2</a:t>
            </a:r>
            <a:r>
              <a:rPr lang="en-US" sz="1600" dirty="0"/>
              <a:t> 	16 @ 5x5, stride 1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rgbClr val="0000FF"/>
                </a:solidFill>
              </a:rPr>
              <a:t>Average Pool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FC3</a:t>
            </a:r>
            <a:r>
              <a:rPr lang="en-US" sz="1600" dirty="0"/>
              <a:t> 	120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FC4</a:t>
            </a:r>
            <a:r>
              <a:rPr lang="en-US" sz="1600" dirty="0"/>
              <a:t>	84</a:t>
            </a:r>
          </a:p>
          <a:p>
            <a:pPr lvl="1">
              <a:spcBef>
                <a:spcPts val="600"/>
              </a:spcBef>
              <a:tabLst>
                <a:tab pos="1711325" algn="l"/>
              </a:tabLst>
            </a:pPr>
            <a:r>
              <a:rPr lang="en-US" sz="1600" dirty="0">
                <a:solidFill>
                  <a:schemeClr val="accent2"/>
                </a:solidFill>
              </a:rPr>
              <a:t>FC5</a:t>
            </a:r>
            <a:r>
              <a:rPr lang="en-US" sz="1600" dirty="0"/>
              <a:t>	10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Total parameters </a:t>
            </a:r>
            <a:r>
              <a:rPr lang="en-US" sz="1800" dirty="0">
                <a:solidFill>
                  <a:srgbClr val="C00000"/>
                </a:solidFill>
              </a:rPr>
              <a:t>62K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F0000"/>
                </a:solidFill>
              </a:rPr>
              <a:t>Pretraining unavailable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FDAE59-E65C-40B7-BF8F-28BE43B7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6697"/>
            <a:ext cx="5379678" cy="4484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4683754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Average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4A99DD-7C01-48D9-A20B-D48F6DB557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Instead, we </a:t>
            </a:r>
            <a:r>
              <a:rPr lang="en-US" sz="2000" dirty="0">
                <a:solidFill>
                  <a:srgbClr val="0000FF"/>
                </a:solidFill>
              </a:rPr>
              <a:t>average over each feature </a:t>
            </a:r>
            <a:r>
              <a:rPr lang="en-US" sz="2000" dirty="0"/>
              <a:t>map into </a:t>
            </a:r>
            <a:br>
              <a:rPr lang="en-US" sz="2000" dirty="0"/>
            </a:br>
            <a:r>
              <a:rPr lang="en-US" sz="2000" dirty="0">
                <a:solidFill>
                  <a:srgbClr val="C00000"/>
                </a:solidFill>
              </a:rPr>
              <a:t>one activation </a:t>
            </a:r>
            <a:r>
              <a:rPr lang="en-US" sz="2000" dirty="0"/>
              <a:t>value</a:t>
            </a:r>
          </a:p>
          <a:p>
            <a:r>
              <a:rPr lang="en-US" sz="2000" dirty="0"/>
              <a:t>Explicitly </a:t>
            </a:r>
            <a:r>
              <a:rPr lang="en-US" sz="2000" dirty="0">
                <a:solidFill>
                  <a:srgbClr val="0000FF"/>
                </a:solidFill>
              </a:rPr>
              <a:t>confidence map </a:t>
            </a:r>
            <a:r>
              <a:rPr lang="en-US" sz="2000" dirty="0"/>
              <a:t>of each category</a:t>
            </a:r>
          </a:p>
          <a:p>
            <a:endParaRPr lang="en-US" sz="2000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146CCD-0F23-43AA-A35F-5E893A9D1673}"/>
              </a:ext>
            </a:extLst>
          </p:cNvPr>
          <p:cNvSpPr/>
          <p:nvPr/>
        </p:nvSpPr>
        <p:spPr>
          <a:xfrm>
            <a:off x="5825622" y="3899282"/>
            <a:ext cx="252663" cy="1442120"/>
          </a:xfrm>
          <a:prstGeom prst="cube">
            <a:avLst>
              <a:gd name="adj" fmla="val 27074"/>
            </a:avLst>
          </a:prstGeom>
          <a:solidFill>
            <a:srgbClr val="00B0F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3FED98-2212-48B5-ABA8-045E55B9C5F9}"/>
              </a:ext>
            </a:extLst>
          </p:cNvPr>
          <p:cNvCxnSpPr>
            <a:cxnSpLocks/>
          </p:cNvCxnSpPr>
          <p:nvPr/>
        </p:nvCxnSpPr>
        <p:spPr>
          <a:xfrm>
            <a:off x="4082473" y="4691196"/>
            <a:ext cx="452582" cy="0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71AE1E-EC91-466F-BD0E-DB120C14AE03}"/>
                  </a:ext>
                </a:extLst>
              </p:cNvPr>
              <p:cNvSpPr/>
              <p:nvPr/>
            </p:nvSpPr>
            <p:spPr>
              <a:xfrm>
                <a:off x="6560324" y="4168773"/>
                <a:ext cx="23616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Small matrix of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6×100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71AE1E-EC91-466F-BD0E-DB120C14A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24" y="4168773"/>
                <a:ext cx="2361694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ube 46">
            <a:extLst>
              <a:ext uri="{FF2B5EF4-FFF2-40B4-BE49-F238E27FC236}">
                <a16:creationId xmlns:a16="http://schemas.microsoft.com/office/drawing/2014/main" id="{C205FEE7-C813-4221-B9E1-BAF0DABC12DE}"/>
              </a:ext>
            </a:extLst>
          </p:cNvPr>
          <p:cNvSpPr/>
          <p:nvPr/>
        </p:nvSpPr>
        <p:spPr>
          <a:xfrm>
            <a:off x="4876899" y="4739703"/>
            <a:ext cx="252663" cy="182880"/>
          </a:xfrm>
          <a:prstGeom prst="cube">
            <a:avLst>
              <a:gd name="adj" fmla="val 32782"/>
            </a:avLst>
          </a:prstGeom>
          <a:solidFill>
            <a:srgbClr val="5B9BD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B27955BE-A811-452C-8977-CBF7950921E9}"/>
              </a:ext>
            </a:extLst>
          </p:cNvPr>
          <p:cNvSpPr/>
          <p:nvPr/>
        </p:nvSpPr>
        <p:spPr>
          <a:xfrm>
            <a:off x="4876899" y="4614716"/>
            <a:ext cx="252663" cy="182880"/>
          </a:xfrm>
          <a:prstGeom prst="cube">
            <a:avLst>
              <a:gd name="adj" fmla="val 32782"/>
            </a:avLst>
          </a:prstGeom>
          <a:solidFill>
            <a:srgbClr val="FF99CC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3B50C4C4-4F14-45C4-B0A1-0154319B2C6B}"/>
              </a:ext>
            </a:extLst>
          </p:cNvPr>
          <p:cNvSpPr/>
          <p:nvPr/>
        </p:nvSpPr>
        <p:spPr>
          <a:xfrm>
            <a:off x="4876899" y="4489729"/>
            <a:ext cx="252663" cy="182880"/>
          </a:xfrm>
          <a:prstGeom prst="cube">
            <a:avLst>
              <a:gd name="adj" fmla="val 32782"/>
            </a:avLst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5E0DF899-552A-4E37-928B-259468ADC574}"/>
              </a:ext>
            </a:extLst>
          </p:cNvPr>
          <p:cNvSpPr/>
          <p:nvPr/>
        </p:nvSpPr>
        <p:spPr>
          <a:xfrm>
            <a:off x="4876899" y="4364742"/>
            <a:ext cx="252663" cy="182880"/>
          </a:xfrm>
          <a:prstGeom prst="cube">
            <a:avLst>
              <a:gd name="adj" fmla="val 32782"/>
            </a:avLst>
          </a:prstGeom>
          <a:solidFill>
            <a:srgbClr val="A5A5A5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EE7D68C-F1D4-4C9B-9197-9B3D63AA0A8F}"/>
              </a:ext>
            </a:extLst>
          </p:cNvPr>
          <p:cNvSpPr/>
          <p:nvPr/>
        </p:nvSpPr>
        <p:spPr>
          <a:xfrm>
            <a:off x="4876899" y="4239755"/>
            <a:ext cx="252663" cy="182880"/>
          </a:xfrm>
          <a:prstGeom prst="cube">
            <a:avLst>
              <a:gd name="adj" fmla="val 32782"/>
            </a:avLst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C62508-3837-4119-86DF-B2F83AD100B0}"/>
              </a:ext>
            </a:extLst>
          </p:cNvPr>
          <p:cNvCxnSpPr>
            <a:stCxn id="51" idx="0"/>
          </p:cNvCxnSpPr>
          <p:nvPr/>
        </p:nvCxnSpPr>
        <p:spPr>
          <a:xfrm flipV="1">
            <a:off x="5033206" y="3967689"/>
            <a:ext cx="884545" cy="27206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B22EDE-69BA-4020-A248-A576BEA5D82B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973254" y="4922584"/>
            <a:ext cx="944496" cy="418819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60" name="Cube 59">
            <a:extLst>
              <a:ext uri="{FF2B5EF4-FFF2-40B4-BE49-F238E27FC236}">
                <a16:creationId xmlns:a16="http://schemas.microsoft.com/office/drawing/2014/main" id="{62021F52-D5B6-4EFE-8171-2FFD1D56AEBD}"/>
              </a:ext>
            </a:extLst>
          </p:cNvPr>
          <p:cNvSpPr/>
          <p:nvPr/>
        </p:nvSpPr>
        <p:spPr>
          <a:xfrm rot="15950515">
            <a:off x="2886950" y="4356106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7B03B708-C5A3-4015-A211-45FB0067269C}"/>
              </a:ext>
            </a:extLst>
          </p:cNvPr>
          <p:cNvSpPr/>
          <p:nvPr/>
        </p:nvSpPr>
        <p:spPr>
          <a:xfrm rot="15950515">
            <a:off x="2873427" y="4170102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BD07279-19D6-41D3-B19F-DA3FB95BB853}"/>
              </a:ext>
            </a:extLst>
          </p:cNvPr>
          <p:cNvSpPr/>
          <p:nvPr/>
        </p:nvSpPr>
        <p:spPr>
          <a:xfrm rot="15950515">
            <a:off x="2859905" y="3984098"/>
            <a:ext cx="519988" cy="1600200"/>
          </a:xfrm>
          <a:prstGeom prst="cube">
            <a:avLst>
              <a:gd name="adj" fmla="val 89567"/>
            </a:avLst>
          </a:prstGeom>
          <a:solidFill>
            <a:srgbClr val="FF99CC"/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11013419-B0D7-4D49-9936-22DDD10F8737}"/>
              </a:ext>
            </a:extLst>
          </p:cNvPr>
          <p:cNvSpPr/>
          <p:nvPr/>
        </p:nvSpPr>
        <p:spPr>
          <a:xfrm rot="15950515">
            <a:off x="2846382" y="3798094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CB607D48-DA95-4D56-A0E6-F4D624E4ACBE}"/>
              </a:ext>
            </a:extLst>
          </p:cNvPr>
          <p:cNvSpPr/>
          <p:nvPr/>
        </p:nvSpPr>
        <p:spPr>
          <a:xfrm rot="15950515">
            <a:off x="2832860" y="3612090"/>
            <a:ext cx="519988" cy="1600200"/>
          </a:xfrm>
          <a:prstGeom prst="cube">
            <a:avLst>
              <a:gd name="adj" fmla="val 89567"/>
            </a:avLst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94D52AB6-DABD-441F-98A8-3EB56F635F02}"/>
              </a:ext>
            </a:extLst>
          </p:cNvPr>
          <p:cNvSpPr/>
          <p:nvPr/>
        </p:nvSpPr>
        <p:spPr>
          <a:xfrm rot="15950515">
            <a:off x="2819337" y="3426086"/>
            <a:ext cx="519988" cy="1600200"/>
          </a:xfrm>
          <a:prstGeom prst="cube">
            <a:avLst>
              <a:gd name="adj" fmla="val 89567"/>
            </a:avLst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Product 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B0BFAC-F8D3-463C-BE99-92809D633BC8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[Lin, Chen, Yan 2014]</a:t>
            </a:r>
          </a:p>
        </p:txBody>
      </p:sp>
    </p:spTree>
    <p:extLst>
      <p:ext uri="{BB962C8B-B14F-4D97-AF65-F5344CB8AC3E}">
        <p14:creationId xmlns:p14="http://schemas.microsoft.com/office/powerpoint/2010/main" val="94274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Generate </a:t>
            </a:r>
            <a:r>
              <a:rPr lang="en-US" sz="2000" dirty="0">
                <a:solidFill>
                  <a:srgbClr val="0000FF"/>
                </a:solidFill>
              </a:rPr>
              <a:t>one feature map </a:t>
            </a:r>
            <a:r>
              <a:rPr lang="en-US" sz="2000" dirty="0"/>
              <a:t>for each corresponding category of the classification task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Intuition: </a:t>
            </a:r>
            <a:r>
              <a:rPr lang="en-US" sz="2000" dirty="0">
                <a:solidFill>
                  <a:srgbClr val="0000FF"/>
                </a:solidFill>
              </a:rPr>
              <a:t>average activation </a:t>
            </a:r>
            <a:r>
              <a:rPr lang="en-US" sz="2000" dirty="0"/>
              <a:t>of this particular feature across the whole image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more native to the convolution structure by enforcing </a:t>
            </a:r>
            <a:r>
              <a:rPr lang="en-US" sz="2000" dirty="0">
                <a:solidFill>
                  <a:srgbClr val="C00000"/>
                </a:solidFill>
              </a:rPr>
              <a:t>correspondences</a:t>
            </a:r>
            <a:r>
              <a:rPr lang="en-US" sz="2000" dirty="0"/>
              <a:t> between </a:t>
            </a:r>
            <a:r>
              <a:rPr lang="en-US" sz="2000" dirty="0">
                <a:solidFill>
                  <a:srgbClr val="C00000"/>
                </a:solidFill>
              </a:rPr>
              <a:t>feature maps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C00000"/>
                </a:solidFill>
              </a:rPr>
              <a:t>categories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feature maps can be easily interpreted as categories </a:t>
            </a:r>
            <a:r>
              <a:rPr lang="en-US" sz="2000" dirty="0">
                <a:solidFill>
                  <a:srgbClr val="C00000"/>
                </a:solidFill>
              </a:rPr>
              <a:t>confidence maps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Averaging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900B4-27A4-4A80-8432-8D284B181673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[Lin, Chen, Yan 2014]</a:t>
            </a:r>
          </a:p>
        </p:txBody>
      </p:sp>
    </p:spTree>
    <p:extLst>
      <p:ext uri="{BB962C8B-B14F-4D97-AF65-F5344CB8AC3E}">
        <p14:creationId xmlns:p14="http://schemas.microsoft.com/office/powerpoint/2010/main" val="2557201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C00000"/>
                </a:solidFill>
              </a:rPr>
              <a:t>no parameter </a:t>
            </a:r>
            <a:r>
              <a:rPr lang="en-US" sz="2000" dirty="0"/>
              <a:t>to optimize in the global average pooling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overfitting is </a:t>
            </a:r>
            <a:r>
              <a:rPr lang="en-US" dirty="0">
                <a:solidFill>
                  <a:srgbClr val="C00000"/>
                </a:solidFill>
              </a:rPr>
              <a:t>avoided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sums out the </a:t>
            </a:r>
            <a:r>
              <a:rPr lang="en-US" sz="2000" dirty="0">
                <a:solidFill>
                  <a:srgbClr val="C00000"/>
                </a:solidFill>
              </a:rPr>
              <a:t>spatial information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it is </a:t>
            </a:r>
            <a:r>
              <a:rPr lang="en-US" dirty="0">
                <a:solidFill>
                  <a:srgbClr val="C00000"/>
                </a:solidFill>
              </a:rPr>
              <a:t>more robust </a:t>
            </a:r>
            <a:r>
              <a:rPr lang="en-US" dirty="0"/>
              <a:t>to spatial translations of the input.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Averaging Pooling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59270D-DDE4-476D-B831-A547F2CB12B2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[Lin, Chen, Yan 2014]</a:t>
            </a:r>
          </a:p>
        </p:txBody>
      </p:sp>
    </p:spTree>
    <p:extLst>
      <p:ext uri="{BB962C8B-B14F-4D97-AF65-F5344CB8AC3E}">
        <p14:creationId xmlns:p14="http://schemas.microsoft.com/office/powerpoint/2010/main" val="3666418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057" y="2151412"/>
            <a:ext cx="6844574" cy="37426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DCC6A-98FE-49ED-AE80-71CF69C6BB8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872449648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Problem with straightforward approach:</a:t>
            </a:r>
          </a:p>
          <a:p>
            <a:pPr lvl="1"/>
            <a:r>
              <a:rPr lang="en-US" sz="2400" dirty="0"/>
              <a:t>Increasing the size of network require bigger data</a:t>
            </a:r>
          </a:p>
          <a:p>
            <a:pPr lvl="1"/>
            <a:r>
              <a:rPr lang="en-US" sz="2400" dirty="0"/>
              <a:t>Otherwise </a:t>
            </a:r>
            <a:r>
              <a:rPr lang="en-US" sz="2400" dirty="0">
                <a:solidFill>
                  <a:srgbClr val="FF0000"/>
                </a:solidFill>
              </a:rPr>
              <a:t>overfit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832" y="3919319"/>
            <a:ext cx="4943171" cy="2306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57E281-E2F9-4605-B81F-0AADC897BF04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33555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with straightforward approach: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If two convolutional layers are chained, any </a:t>
            </a:r>
            <a:r>
              <a:rPr lang="en-US" sz="2400" dirty="0">
                <a:solidFill>
                  <a:srgbClr val="0000FF"/>
                </a:solidFill>
              </a:rPr>
              <a:t>uniform increase</a:t>
            </a:r>
            <a:r>
              <a:rPr lang="en-US" sz="2400" dirty="0"/>
              <a:t> in the number of their filters results in a </a:t>
            </a:r>
            <a:r>
              <a:rPr lang="en-US" sz="2400" dirty="0">
                <a:solidFill>
                  <a:srgbClr val="FF0000"/>
                </a:solidFill>
              </a:rPr>
              <a:t>quadratic increase </a:t>
            </a:r>
            <a:r>
              <a:rPr lang="en-US" sz="2400" dirty="0"/>
              <a:t>of computation. 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Dramatically increased </a:t>
            </a:r>
            <a:r>
              <a:rPr lang="en-US" dirty="0"/>
              <a:t>use of computational resources</a:t>
            </a:r>
            <a:endParaRPr lang="en-US" sz="2800" dirty="0"/>
          </a:p>
          <a:p>
            <a:pPr lvl="1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425C0-7A09-4032-8963-5D81F4DB86E4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703745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Solution 1</a:t>
            </a:r>
            <a:r>
              <a:rPr lang="en-US" dirty="0"/>
              <a:t>: </a:t>
            </a:r>
            <a:r>
              <a:rPr lang="id-ID" dirty="0"/>
              <a:t>Aggressive Stem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sz="2400" dirty="0"/>
              <a:t>Stem network at the start </a:t>
            </a:r>
            <a:br>
              <a:rPr lang="en-US" sz="2400" dirty="0"/>
            </a:br>
            <a:r>
              <a:rPr lang="en-US" sz="2400" dirty="0"/>
              <a:t>aggressively </a:t>
            </a:r>
            <a:r>
              <a:rPr lang="en-US" sz="2400" dirty="0" err="1"/>
              <a:t>downsamples</a:t>
            </a:r>
            <a:r>
              <a:rPr lang="en-US" sz="2400" dirty="0"/>
              <a:t> input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(Recall in VGG-16: </a:t>
            </a:r>
            <a:br>
              <a:rPr lang="en-US" sz="2400" dirty="0"/>
            </a:br>
            <a:r>
              <a:rPr lang="en-US" sz="2400" dirty="0"/>
              <a:t>Most of the compute was at the start)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From 224 to 28 spatial resolution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BC3AF-6CE1-4322-B8DD-3BB3987C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685" y="1212107"/>
            <a:ext cx="1644288" cy="5120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7F606C-B9F8-443D-AC35-687BF1B3514D}"/>
              </a:ext>
            </a:extLst>
          </p:cNvPr>
          <p:cNvSpPr/>
          <p:nvPr/>
        </p:nvSpPr>
        <p:spPr>
          <a:xfrm>
            <a:off x="10613829" y="5395283"/>
            <a:ext cx="444037" cy="937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9108FDF7-AE36-4A3F-9A3B-F1E21DE19EBD}"/>
              </a:ext>
            </a:extLst>
          </p:cNvPr>
          <p:cNvCxnSpPr>
            <a:cxnSpLocks/>
            <a:stCxn id="12" idx="1"/>
            <a:endCxn id="16" idx="3"/>
          </p:cNvCxnSpPr>
          <p:nvPr/>
        </p:nvCxnSpPr>
        <p:spPr>
          <a:xfrm rot="10800000">
            <a:off x="9216095" y="4172097"/>
            <a:ext cx="1397734" cy="169191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0C93EA6-AEA0-4252-BDD9-984FC71C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20" y="2319484"/>
            <a:ext cx="1285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7915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FF"/>
                </a:solidFill>
              </a:rPr>
              <a:t>Solution 2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moving from fully connected to </a:t>
            </a:r>
            <a:r>
              <a:rPr lang="en-US" sz="2400" dirty="0">
                <a:solidFill>
                  <a:srgbClr val="0000FF"/>
                </a:solidFill>
              </a:rPr>
              <a:t>sparsely connected architectures</a:t>
            </a:r>
            <a:r>
              <a:rPr lang="en-US" sz="2400" dirty="0"/>
              <a:t>, even inside the convolutions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A7366-709E-4FD7-BD49-5CA5F6677289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4175802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2950029" y="3124201"/>
            <a:ext cx="1338942" cy="1621971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" name="Cube 9"/>
          <p:cNvSpPr/>
          <p:nvPr/>
        </p:nvSpPr>
        <p:spPr>
          <a:xfrm>
            <a:off x="6389915" y="3765971"/>
            <a:ext cx="2090057" cy="33745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8" name="Group 57"/>
          <p:cNvGrpSpPr/>
          <p:nvPr/>
        </p:nvGrpSpPr>
        <p:grpSpPr>
          <a:xfrm>
            <a:off x="4386943" y="2946691"/>
            <a:ext cx="1899557" cy="645595"/>
            <a:chOff x="2862942" y="2946690"/>
            <a:chExt cx="1899557" cy="645595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862942" y="3035176"/>
              <a:ext cx="1899557" cy="55710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553769" y="2946690"/>
              <a:ext cx="6158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1x1?</a:t>
              </a:r>
              <a:endParaRPr lang="id-ID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84915" y="3354857"/>
            <a:ext cx="1801585" cy="367973"/>
            <a:chOff x="2960914" y="3354856"/>
            <a:chExt cx="1801585" cy="367973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960914" y="3508745"/>
              <a:ext cx="1801585" cy="214084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3287637" y="3354856"/>
              <a:ext cx="6158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3x3?</a:t>
              </a:r>
              <a:endParaRPr lang="id-ID" sz="14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419599" y="4049317"/>
            <a:ext cx="1866901" cy="374310"/>
            <a:chOff x="2895598" y="4049317"/>
            <a:chExt cx="1866901" cy="374310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2895598" y="4049317"/>
              <a:ext cx="1866901" cy="257631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3287637" y="4115850"/>
              <a:ext cx="61587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5x5?</a:t>
              </a:r>
              <a:endParaRPr lang="id-ID" sz="1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86942" y="4289566"/>
            <a:ext cx="1899557" cy="636286"/>
            <a:chOff x="2862941" y="4289566"/>
            <a:chExt cx="1899557" cy="636286"/>
          </a:xfrm>
        </p:grpSpPr>
        <p:cxnSp>
          <p:nvCxnSpPr>
            <p:cNvPr id="52" name="Straight Arrow Connector 30"/>
            <p:cNvCxnSpPr/>
            <p:nvPr/>
          </p:nvCxnSpPr>
          <p:spPr>
            <a:xfrm flipV="1">
              <a:off x="2862941" y="4289566"/>
              <a:ext cx="1899557" cy="55710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3227644" y="4618075"/>
              <a:ext cx="9380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/>
                <a:t>Pooling?</a:t>
              </a:r>
              <a:endParaRPr lang="id-ID" sz="1400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3854700" y="2272568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of them are beneficial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3949500" y="5326477"/>
            <a:ext cx="325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Which one we should use?</a:t>
            </a:r>
            <a:endParaRPr lang="id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C6903-9F2D-47A0-B9F1-CF7AC86FB10B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99045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6" name="Picture 2" descr="Image result for meme why not use them all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344" y="21177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D75AD9-F176-4F9B-8BFF-50BE62888631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5069873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2012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390373636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66B61-4DA7-4BAB-B4B4-1C849CCF9D79}"/>
              </a:ext>
            </a:extLst>
          </p:cNvPr>
          <p:cNvSpPr/>
          <p:nvPr/>
        </p:nvSpPr>
        <p:spPr>
          <a:xfrm>
            <a:off x="1913909" y="4943494"/>
            <a:ext cx="649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"Inception module"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 a good local network topology </a:t>
            </a:r>
            <a:br>
              <a:rPr lang="en-US" dirty="0"/>
            </a:br>
            <a:r>
              <a:rPr lang="en-US" dirty="0"/>
              <a:t>(network within a network) </a:t>
            </a:r>
            <a:br>
              <a:rPr lang="en-US" dirty="0"/>
            </a:br>
            <a:r>
              <a:rPr lang="en-US" dirty="0"/>
              <a:t>and then </a:t>
            </a:r>
            <a:r>
              <a:rPr lang="en-US" dirty="0">
                <a:solidFill>
                  <a:srgbClr val="FF0000"/>
                </a:solidFill>
              </a:rPr>
              <a:t>stack</a:t>
            </a:r>
            <a:r>
              <a:rPr lang="en-US" dirty="0"/>
              <a:t> these modules on top of each other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F8DFD8-F8BD-4B0C-9D01-1363DA67E957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160D4-35F4-44DC-BBD4-CF91E1FE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33" y="1254639"/>
            <a:ext cx="1644288" cy="5120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AD00BF-E7B1-46DB-8BA7-976BFD8AC095}"/>
              </a:ext>
            </a:extLst>
          </p:cNvPr>
          <p:cNvSpPr/>
          <p:nvPr/>
        </p:nvSpPr>
        <p:spPr>
          <a:xfrm>
            <a:off x="8771857" y="3324706"/>
            <a:ext cx="1095155" cy="641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0B25E0-FE2C-4B55-830D-0F9E6166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25" y="2715605"/>
            <a:ext cx="3328704" cy="185944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C084E3-2BD8-4FD8-AF7B-6B37D3EBDE4F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 flipH="1">
            <a:off x="7183829" y="3645326"/>
            <a:ext cx="1588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098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9" name="Parallelogram 28"/>
          <p:cNvSpPr/>
          <p:nvPr/>
        </p:nvSpPr>
        <p:spPr>
          <a:xfrm>
            <a:off x="2310621" y="3472662"/>
            <a:ext cx="3223081" cy="1455143"/>
          </a:xfrm>
          <a:prstGeom prst="parallelogram">
            <a:avLst>
              <a:gd name="adj" fmla="val 580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3745095" y="4041620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11207" y="4063802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62706" y="4121803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93596" y="4142403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98993" y="4164294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07132" y="4079120"/>
            <a:ext cx="240705" cy="1293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334596" y="5020523"/>
            <a:ext cx="315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iberationSans"/>
              </a:rPr>
              <a:t>In images, </a:t>
            </a:r>
            <a:br>
              <a:rPr lang="en-US" dirty="0">
                <a:latin typeface="LiberationSans"/>
              </a:rPr>
            </a:br>
            <a:r>
              <a:rPr lang="en-US" dirty="0">
                <a:solidFill>
                  <a:srgbClr val="0000FF"/>
                </a:solidFill>
                <a:latin typeface="LiberationSans"/>
              </a:rPr>
              <a:t>correlations</a:t>
            </a:r>
            <a:r>
              <a:rPr lang="en-US" dirty="0">
                <a:latin typeface="LiberationSans"/>
              </a:rPr>
              <a:t> tend to be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local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310620" y="2371599"/>
            <a:ext cx="0" cy="187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24685" y="2390963"/>
            <a:ext cx="430887" cy="183800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/>
              <a:t>Number of filters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12218" y="3227710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1x1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513612" y="3469333"/>
            <a:ext cx="3223081" cy="1455143"/>
            <a:chOff x="1193311" y="2715538"/>
            <a:chExt cx="2448790" cy="2092272"/>
          </a:xfrm>
        </p:grpSpPr>
        <p:sp>
          <p:nvSpPr>
            <p:cNvPr id="44" name="Parallelogram 43"/>
            <p:cNvSpPr/>
            <p:nvPr/>
          </p:nvSpPr>
          <p:spPr>
            <a:xfrm>
              <a:off x="1193311" y="2715538"/>
              <a:ext cx="2448790" cy="2092272"/>
            </a:xfrm>
            <a:prstGeom prst="parallelogram">
              <a:avLst>
                <a:gd name="adj" fmla="val 5801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2240568" y="3444131"/>
              <a:ext cx="277892" cy="3286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409382" y="3565508"/>
              <a:ext cx="277892" cy="3286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302779" y="3673470"/>
              <a:ext cx="277892" cy="3286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178356" y="3587533"/>
              <a:ext cx="277892" cy="3286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an 36"/>
          <p:cNvSpPr/>
          <p:nvPr/>
        </p:nvSpPr>
        <p:spPr>
          <a:xfrm>
            <a:off x="3670515" y="3284513"/>
            <a:ext cx="441702" cy="950976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450748" y="5712838"/>
            <a:ext cx="2918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LiberationSans"/>
              </a:rPr>
              <a:t>Less spread out correlations, </a:t>
            </a:r>
            <a:br>
              <a:rPr lang="en-US" dirty="0">
                <a:latin typeface="LiberationSans"/>
              </a:rPr>
            </a:br>
            <a:r>
              <a:rPr lang="en-US" dirty="0">
                <a:latin typeface="LiberationSans"/>
              </a:rPr>
              <a:t>use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1x1 convolution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70674" y="5041707"/>
            <a:ext cx="3466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iberationSans"/>
              </a:rPr>
              <a:t>Cover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more spread-out </a:t>
            </a:r>
            <a:r>
              <a:rPr lang="en-US" dirty="0">
                <a:latin typeface="LiberationSans"/>
              </a:rPr>
              <a:t>clusters by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3x3 convolutions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3" name="Can 52"/>
          <p:cNvSpPr/>
          <p:nvPr/>
        </p:nvSpPr>
        <p:spPr>
          <a:xfrm>
            <a:off x="7810121" y="3599051"/>
            <a:ext cx="675776" cy="694944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51319" y="3200729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3x3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B0392-CD0D-40FA-B442-8CFAF37A9E40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62251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/>
      <p:bldP spid="42" grpId="0"/>
      <p:bldP spid="37" grpId="0" animBg="1"/>
      <p:bldP spid="51" grpId="0"/>
      <p:bldP spid="52" grpId="0"/>
      <p:bldP spid="53" grpId="0" animBg="1"/>
      <p:bldP spid="5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9" name="Parallelogram 28"/>
          <p:cNvSpPr/>
          <p:nvPr/>
        </p:nvSpPr>
        <p:spPr>
          <a:xfrm>
            <a:off x="2310621" y="3472662"/>
            <a:ext cx="3223081" cy="1455143"/>
          </a:xfrm>
          <a:prstGeom prst="parallelogram">
            <a:avLst>
              <a:gd name="adj" fmla="val 580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310620" y="2371599"/>
            <a:ext cx="0" cy="187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24685" y="2390963"/>
            <a:ext cx="430887" cy="183800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/>
              <a:t>Number of filters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12218" y="2770507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1x1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513612" y="3469333"/>
            <a:ext cx="3223081" cy="1455143"/>
            <a:chOff x="1193311" y="2715538"/>
            <a:chExt cx="2448790" cy="2092272"/>
          </a:xfrm>
        </p:grpSpPr>
        <p:sp>
          <p:nvSpPr>
            <p:cNvPr id="44" name="Parallelogram 43"/>
            <p:cNvSpPr/>
            <p:nvPr/>
          </p:nvSpPr>
          <p:spPr>
            <a:xfrm>
              <a:off x="1193311" y="2715538"/>
              <a:ext cx="2448790" cy="2092272"/>
            </a:xfrm>
            <a:prstGeom prst="parallelogram">
              <a:avLst>
                <a:gd name="adj" fmla="val 5801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2200963" y="3291542"/>
              <a:ext cx="416838" cy="5259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409382" y="3565508"/>
              <a:ext cx="416838" cy="5259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016358" y="3505038"/>
              <a:ext cx="416838" cy="52590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4243941" y="3334016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3x3</a:t>
            </a:r>
          </a:p>
        </p:txBody>
      </p:sp>
      <p:sp>
        <p:nvSpPr>
          <p:cNvPr id="39" name="Can 38"/>
          <p:cNvSpPr/>
          <p:nvPr/>
        </p:nvSpPr>
        <p:spPr>
          <a:xfrm>
            <a:off x="3548088" y="3545769"/>
            <a:ext cx="675776" cy="694944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an 36"/>
          <p:cNvSpPr/>
          <p:nvPr/>
        </p:nvSpPr>
        <p:spPr>
          <a:xfrm>
            <a:off x="3670515" y="2719944"/>
            <a:ext cx="441702" cy="952626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600052" y="3531380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5x5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63491" y="5121643"/>
            <a:ext cx="3701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iberationSans"/>
              </a:rPr>
              <a:t>Cover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even more spread-out</a:t>
            </a:r>
            <a:r>
              <a:rPr lang="en-US" dirty="0">
                <a:latin typeface="LiberationSans"/>
              </a:rPr>
              <a:t> clusters by </a:t>
            </a:r>
            <a:r>
              <a:rPr lang="en-US" dirty="0">
                <a:solidFill>
                  <a:srgbClr val="0000FF"/>
                </a:solidFill>
                <a:latin typeface="LiberationSans"/>
              </a:rPr>
              <a:t>5x5 convolutions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5" name="Can 54"/>
          <p:cNvSpPr/>
          <p:nvPr/>
        </p:nvSpPr>
        <p:spPr>
          <a:xfrm>
            <a:off x="7667116" y="3718171"/>
            <a:ext cx="979430" cy="575471"/>
          </a:xfrm>
          <a:prstGeom prst="can">
            <a:avLst>
              <a:gd name="adj" fmla="val 362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DA5A5-768D-4060-8D73-01219017C2A1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33481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6F126A6-F6B5-4559-A9F9-1C5D3B47CA9C}"/>
              </a:ext>
            </a:extLst>
          </p:cNvPr>
          <p:cNvSpPr/>
          <p:nvPr/>
        </p:nvSpPr>
        <p:spPr>
          <a:xfrm>
            <a:off x="2310621" y="3472662"/>
            <a:ext cx="3223081" cy="1455143"/>
          </a:xfrm>
          <a:prstGeom prst="parallelogram">
            <a:avLst>
              <a:gd name="adj" fmla="val 5801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310620" y="2371599"/>
            <a:ext cx="0" cy="187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24685" y="2390963"/>
            <a:ext cx="430887" cy="183800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/>
              <a:t>Number of filters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12218" y="2422163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1x1</a:t>
            </a:r>
          </a:p>
        </p:txBody>
      </p:sp>
      <p:sp>
        <p:nvSpPr>
          <p:cNvPr id="53" name="Can 52"/>
          <p:cNvSpPr/>
          <p:nvPr/>
        </p:nvSpPr>
        <p:spPr>
          <a:xfrm>
            <a:off x="3405083" y="3718171"/>
            <a:ext cx="979430" cy="575471"/>
          </a:xfrm>
          <a:prstGeom prst="can">
            <a:avLst>
              <a:gd name="adj" fmla="val 362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243941" y="2985672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3x3</a:t>
            </a:r>
          </a:p>
        </p:txBody>
      </p:sp>
      <p:sp>
        <p:nvSpPr>
          <p:cNvPr id="39" name="Can 38"/>
          <p:cNvSpPr/>
          <p:nvPr/>
        </p:nvSpPr>
        <p:spPr>
          <a:xfrm>
            <a:off x="3548088" y="3197426"/>
            <a:ext cx="675776" cy="695125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3670515" y="2371600"/>
            <a:ext cx="441702" cy="952626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95308" y="3880180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5x5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073" y="2308470"/>
            <a:ext cx="3400425" cy="2819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929406" y="5276935"/>
            <a:ext cx="801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layer-by layer construction in which one should analyze the correlation statistics of the last layer and cluster them into groups of units with high correlation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4E629-EB38-40C8-99A8-FE20CA054707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405331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Naïve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Content Placeholder 1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7370E3B3-6B90-46EC-A156-D934737BBC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44412" y="2009775"/>
            <a:ext cx="8215865" cy="402590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47F701-CE39-442E-BE64-5B429601A2D4}"/>
              </a:ext>
            </a:extLst>
          </p:cNvPr>
          <p:cNvSpPr txBox="1"/>
          <p:nvPr/>
        </p:nvSpPr>
        <p:spPr>
          <a:xfrm>
            <a:off x="2737933" y="5155660"/>
            <a:ext cx="1337226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28x28x256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1388B-7F1D-4DA9-A66B-02C53FA3D882}"/>
              </a:ext>
            </a:extLst>
          </p:cNvPr>
          <p:cNvSpPr txBox="1"/>
          <p:nvPr/>
        </p:nvSpPr>
        <p:spPr>
          <a:xfrm>
            <a:off x="2679211" y="3912705"/>
            <a:ext cx="57419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BE5E9-ADC7-4EF9-B230-B0E2241C63D8}"/>
              </a:ext>
            </a:extLst>
          </p:cNvPr>
          <p:cNvSpPr txBox="1"/>
          <p:nvPr/>
        </p:nvSpPr>
        <p:spPr>
          <a:xfrm>
            <a:off x="4711937" y="3912705"/>
            <a:ext cx="57419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192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16321-FA39-4988-BF44-FDA4E183815A}"/>
              </a:ext>
            </a:extLst>
          </p:cNvPr>
          <p:cNvSpPr txBox="1"/>
          <p:nvPr/>
        </p:nvSpPr>
        <p:spPr>
          <a:xfrm>
            <a:off x="6867953" y="3912705"/>
            <a:ext cx="444352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A4E92-2718-4002-993A-BC2B25533C26}"/>
              </a:ext>
            </a:extLst>
          </p:cNvPr>
          <p:cNvSpPr txBox="1"/>
          <p:nvPr/>
        </p:nvSpPr>
        <p:spPr>
          <a:xfrm>
            <a:off x="5901920" y="2187325"/>
            <a:ext cx="1470659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Output size?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0B337-6EA5-49F0-BDB2-EB08D29B3A68}"/>
              </a:ext>
            </a:extLst>
          </p:cNvPr>
          <p:cNvSpPr txBox="1"/>
          <p:nvPr/>
        </p:nvSpPr>
        <p:spPr>
          <a:xfrm>
            <a:off x="1818903" y="3074102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28x28x128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D87C3-1EC7-4743-BB7E-848509442EAF}"/>
              </a:ext>
            </a:extLst>
          </p:cNvPr>
          <p:cNvSpPr txBox="1"/>
          <p:nvPr/>
        </p:nvSpPr>
        <p:spPr>
          <a:xfrm>
            <a:off x="3661809" y="3074102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28x28x192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775E43-4193-4C19-AB3D-2D1053815E7A}"/>
              </a:ext>
            </a:extLst>
          </p:cNvPr>
          <p:cNvSpPr txBox="1"/>
          <p:nvPr/>
        </p:nvSpPr>
        <p:spPr>
          <a:xfrm>
            <a:off x="6708614" y="3080392"/>
            <a:ext cx="1207383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28x28x96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15F31-F290-44BF-88D9-44FE376ADA60}"/>
              </a:ext>
            </a:extLst>
          </p:cNvPr>
          <p:cNvSpPr txBox="1"/>
          <p:nvPr/>
        </p:nvSpPr>
        <p:spPr>
          <a:xfrm>
            <a:off x="8535131" y="3074102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28x28x256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A14616-28D1-441C-9372-4404AFE79F26}"/>
              </a:ext>
            </a:extLst>
          </p:cNvPr>
          <p:cNvSpPr/>
          <p:nvPr/>
        </p:nvSpPr>
        <p:spPr>
          <a:xfrm>
            <a:off x="8284076" y="4527174"/>
            <a:ext cx="2141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Pooling layer also </a:t>
            </a:r>
            <a:r>
              <a:rPr lang="en-US" sz="1200" dirty="0">
                <a:solidFill>
                  <a:srgbClr val="FF0000"/>
                </a:solidFill>
              </a:rPr>
              <a:t>preserves feature depth</a:t>
            </a:r>
            <a:r>
              <a:rPr lang="en-US" sz="1200" dirty="0"/>
              <a:t>,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0B2E24-665A-441E-8EF7-4B726CFEDBEA}"/>
              </a:ext>
            </a:extLst>
          </p:cNvPr>
          <p:cNvSpPr txBox="1"/>
          <p:nvPr/>
        </p:nvSpPr>
        <p:spPr>
          <a:xfrm>
            <a:off x="5901920" y="2507563"/>
            <a:ext cx="3563797" cy="369332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FF"/>
                </a:highlight>
              </a:rPr>
              <a:t>A whooping 28 x 28 x 672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BF5F26-56FB-4293-BDFB-E4913CBEC25D}"/>
              </a:ext>
            </a:extLst>
          </p:cNvPr>
          <p:cNvSpPr/>
          <p:nvPr/>
        </p:nvSpPr>
        <p:spPr>
          <a:xfrm>
            <a:off x="1520047" y="2797104"/>
            <a:ext cx="21417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preserves</a:t>
            </a:r>
            <a:r>
              <a:rPr lang="en-US" sz="1200" dirty="0"/>
              <a:t> feature depth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6A53F-D691-4FA4-8B8D-D309400CC0CA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901730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Naïve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AF0865-5386-496F-8F57-9C5434E792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1800" dirty="0"/>
              <a:t>Total depth after concatenation can only grow at every layer!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Conv Ops: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[1x1 conv, 128] = 28x28x128 x 1x1x256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[3x3 conv, 192] = 28x28x192 x 3x3x256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[5x5 conv,   96] = 28x28x  96 x 5x5x256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Total: </a:t>
            </a:r>
            <a:r>
              <a:rPr lang="en-US" sz="1800" b="1" dirty="0">
                <a:solidFill>
                  <a:srgbClr val="FF0000"/>
                </a:solidFill>
              </a:rPr>
              <a:t>854M ops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Very expensive compute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00A2E4-4088-449A-B05E-18AB736C4DCE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513135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Bottleneck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27970352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45" y="2034912"/>
            <a:ext cx="4625643" cy="2720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1062" y="4904893"/>
            <a:ext cx="3057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Naïve version </a:t>
            </a:r>
            <a:r>
              <a:rPr lang="en-US" sz="1600" dirty="0">
                <a:solidFill>
                  <a:srgbClr val="FF0000"/>
                </a:solidFill>
              </a:rPr>
              <a:t>did not work</a:t>
            </a:r>
            <a:r>
              <a:rPr lang="en-US" sz="1600" dirty="0"/>
              <a:t>,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1062" y="5502886"/>
            <a:ext cx="8018504" cy="650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FF"/>
                </a:solidFill>
              </a:rPr>
              <a:t>1×1 convolutions </a:t>
            </a:r>
            <a:r>
              <a:rPr lang="en-US" sz="1600" dirty="0"/>
              <a:t>are used to compute reductions before </a:t>
            </a:r>
            <a:br>
              <a:rPr lang="en-US" sz="1600" dirty="0"/>
            </a:br>
            <a:r>
              <a:rPr lang="en-US" sz="1600" dirty="0"/>
              <a:t>the expensive 3×3 and 5×5 convolutions.</a:t>
            </a: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233" y="2003600"/>
            <a:ext cx="4525233" cy="272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98578" y="4904893"/>
            <a:ext cx="3462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then comes the second version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457761-0957-4258-BD27-481FF803AF6F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27776845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40F62-0AA0-4547-A6C6-72CFC12EDB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1AC12-A61E-42C1-9C54-A179DE67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Bottleneck Layer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60992D-343C-4C95-907D-2E80D6AB14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CE7A3A-1186-4C00-9ED2-9F637E271D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889125" y="2143329"/>
            <a:ext cx="8326438" cy="3758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72208A-EEAF-4138-967B-EB45925A0B7C}"/>
              </a:ext>
            </a:extLst>
          </p:cNvPr>
          <p:cNvSpPr/>
          <p:nvPr/>
        </p:nvSpPr>
        <p:spPr>
          <a:xfrm>
            <a:off x="4267200" y="4299946"/>
            <a:ext cx="3424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(each filter has size 1x1x64, 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and performs a 64-dimensional 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dot product)</a:t>
            </a:r>
          </a:p>
        </p:txBody>
      </p:sp>
    </p:spTree>
    <p:extLst>
      <p:ext uri="{BB962C8B-B14F-4D97-AF65-F5344CB8AC3E}">
        <p14:creationId xmlns:p14="http://schemas.microsoft.com/office/powerpoint/2010/main" val="1261513636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40F62-0AA0-4547-A6C6-72CFC12EDB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51AC12-A61E-42C1-9C54-A179DE67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Bottleneck Layer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60992D-343C-4C95-907D-2E80D6AB14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CE7A3A-1186-4C00-9ED2-9F637E271D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889125" y="2143329"/>
            <a:ext cx="8326438" cy="3758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72208A-EEAF-4138-967B-EB45925A0B7C}"/>
              </a:ext>
            </a:extLst>
          </p:cNvPr>
          <p:cNvSpPr/>
          <p:nvPr/>
        </p:nvSpPr>
        <p:spPr>
          <a:xfrm>
            <a:off x="4166229" y="4274588"/>
            <a:ext cx="34241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preserves spatial dimensions, reduces depth!</a:t>
            </a:r>
          </a:p>
          <a:p>
            <a:pPr algn="ctr"/>
            <a:endParaRPr lang="en-US" sz="1600" dirty="0">
              <a:solidFill>
                <a:srgbClr val="0000FF"/>
              </a:solidFill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Projects depth to lower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dimension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(combination of feature maps)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6A624D-E09D-44B0-BEC7-3A0914EE78A6}"/>
              </a:ext>
            </a:extLst>
          </p:cNvPr>
          <p:cNvSpPr/>
          <p:nvPr/>
        </p:nvSpPr>
        <p:spPr>
          <a:xfrm>
            <a:off x="2272684" y="5486399"/>
            <a:ext cx="554823" cy="363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230DEB-A33D-4243-A7A2-0CB1CC173AF1}"/>
              </a:ext>
            </a:extLst>
          </p:cNvPr>
          <p:cNvSpPr/>
          <p:nvPr/>
        </p:nvSpPr>
        <p:spPr>
          <a:xfrm>
            <a:off x="8025774" y="5486399"/>
            <a:ext cx="554823" cy="3637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521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AlexNet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A04A30-E89C-49E0-B41A-3F801958A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1"/>
          <a:stretch/>
        </p:blipFill>
        <p:spPr>
          <a:xfrm>
            <a:off x="2190199" y="2054910"/>
            <a:ext cx="7724291" cy="33513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C24BC5-71AE-4B6E-A7EC-05EEC8F75C78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333642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creenshot, text&#10;&#10;Description generated with high confidence">
            <a:extLst>
              <a:ext uri="{FF2B5EF4-FFF2-40B4-BE49-F238E27FC236}">
                <a16:creationId xmlns:a16="http://schemas.microsoft.com/office/drawing/2014/main" id="{599CF2D4-59BE-48E9-91B5-DDD78A4EFD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818904" y="1975233"/>
            <a:ext cx="7751875" cy="40259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New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7F701-CE39-442E-BE64-5B429601A2D4}"/>
              </a:ext>
            </a:extLst>
          </p:cNvPr>
          <p:cNvSpPr txBox="1"/>
          <p:nvPr/>
        </p:nvSpPr>
        <p:spPr>
          <a:xfrm>
            <a:off x="3005221" y="5319529"/>
            <a:ext cx="1337226" cy="584775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28x28x256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1388B-7F1D-4DA9-A66B-02C53FA3D882}"/>
              </a:ext>
            </a:extLst>
          </p:cNvPr>
          <p:cNvSpPr txBox="1"/>
          <p:nvPr/>
        </p:nvSpPr>
        <p:spPr>
          <a:xfrm>
            <a:off x="2718123" y="4146173"/>
            <a:ext cx="57419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BE5E9-ADC7-4EF9-B230-B0E2241C63D8}"/>
              </a:ext>
            </a:extLst>
          </p:cNvPr>
          <p:cNvSpPr txBox="1"/>
          <p:nvPr/>
        </p:nvSpPr>
        <p:spPr>
          <a:xfrm>
            <a:off x="4776859" y="4562180"/>
            <a:ext cx="444352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16321-FA39-4988-BF44-FDA4E183815A}"/>
              </a:ext>
            </a:extLst>
          </p:cNvPr>
          <p:cNvSpPr txBox="1"/>
          <p:nvPr/>
        </p:nvSpPr>
        <p:spPr>
          <a:xfrm>
            <a:off x="4711937" y="3677442"/>
            <a:ext cx="57419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192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A4E92-2718-4002-993A-BC2B25533C26}"/>
              </a:ext>
            </a:extLst>
          </p:cNvPr>
          <p:cNvSpPr txBox="1"/>
          <p:nvPr/>
        </p:nvSpPr>
        <p:spPr>
          <a:xfrm>
            <a:off x="6052345" y="2053055"/>
            <a:ext cx="1470659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Output size?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0B337-6EA5-49F0-BDB2-EB08D29B3A68}"/>
              </a:ext>
            </a:extLst>
          </p:cNvPr>
          <p:cNvSpPr txBox="1"/>
          <p:nvPr/>
        </p:nvSpPr>
        <p:spPr>
          <a:xfrm>
            <a:off x="1818903" y="3330245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28x28x128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D87C3-1EC7-4743-BB7E-848509442EAF}"/>
              </a:ext>
            </a:extLst>
          </p:cNvPr>
          <p:cNvSpPr txBox="1"/>
          <p:nvPr/>
        </p:nvSpPr>
        <p:spPr>
          <a:xfrm>
            <a:off x="3350692" y="2939832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28x28x192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775E43-4193-4C19-AB3D-2D1053815E7A}"/>
              </a:ext>
            </a:extLst>
          </p:cNvPr>
          <p:cNvSpPr txBox="1"/>
          <p:nvPr/>
        </p:nvSpPr>
        <p:spPr>
          <a:xfrm>
            <a:off x="6338472" y="2887821"/>
            <a:ext cx="1207383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28x28x96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C15F31-F290-44BF-88D9-44FE376ADA60}"/>
              </a:ext>
            </a:extLst>
          </p:cNvPr>
          <p:cNvSpPr txBox="1"/>
          <p:nvPr/>
        </p:nvSpPr>
        <p:spPr>
          <a:xfrm>
            <a:off x="8357194" y="2899910"/>
            <a:ext cx="1207383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64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0B2E24-665A-441E-8EF7-4B726CFEDBEA}"/>
              </a:ext>
            </a:extLst>
          </p:cNvPr>
          <p:cNvSpPr txBox="1"/>
          <p:nvPr/>
        </p:nvSpPr>
        <p:spPr>
          <a:xfrm>
            <a:off x="6614252" y="2335980"/>
            <a:ext cx="1763624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</a:rPr>
              <a:t>28 x 28 x 480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6C18C-B56A-4E21-8C4C-26CDF296776D}"/>
              </a:ext>
            </a:extLst>
          </p:cNvPr>
          <p:cNvSpPr txBox="1"/>
          <p:nvPr/>
        </p:nvSpPr>
        <p:spPr>
          <a:xfrm>
            <a:off x="6544805" y="4562180"/>
            <a:ext cx="444352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64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FC35B5-408C-464E-AF7F-56C5709F4E94}"/>
              </a:ext>
            </a:extLst>
          </p:cNvPr>
          <p:cNvSpPr txBox="1"/>
          <p:nvPr/>
        </p:nvSpPr>
        <p:spPr>
          <a:xfrm>
            <a:off x="6544805" y="3677128"/>
            <a:ext cx="444352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6D7DBC-D1E5-4075-A520-79FA792B438B}"/>
              </a:ext>
            </a:extLst>
          </p:cNvPr>
          <p:cNvSpPr txBox="1"/>
          <p:nvPr/>
        </p:nvSpPr>
        <p:spPr>
          <a:xfrm>
            <a:off x="8377876" y="3689217"/>
            <a:ext cx="444352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64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87B7F5-344E-4903-AFA8-1B07D7B80659}"/>
              </a:ext>
            </a:extLst>
          </p:cNvPr>
          <p:cNvSpPr txBox="1"/>
          <p:nvPr/>
        </p:nvSpPr>
        <p:spPr>
          <a:xfrm>
            <a:off x="3828878" y="4024693"/>
            <a:ext cx="1207383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28x28x64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7617FC-E490-4F8B-8479-3B51F453A9AA}"/>
              </a:ext>
            </a:extLst>
          </p:cNvPr>
          <p:cNvSpPr txBox="1"/>
          <p:nvPr/>
        </p:nvSpPr>
        <p:spPr>
          <a:xfrm>
            <a:off x="5605159" y="4029630"/>
            <a:ext cx="1207383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28x28x64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51009F-9852-41F1-9DA5-5990DE3C872C}"/>
              </a:ext>
            </a:extLst>
          </p:cNvPr>
          <p:cNvSpPr txBox="1"/>
          <p:nvPr/>
        </p:nvSpPr>
        <p:spPr>
          <a:xfrm>
            <a:off x="8661082" y="4041277"/>
            <a:ext cx="1337226" cy="338554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28x28x256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6A46C-4338-487B-893A-77D7235D83EB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27898437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6" grpId="0"/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New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AF0865-5386-496F-8F57-9C5434E792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b="1" dirty="0"/>
              <a:t>Conv Ops:</a:t>
            </a:r>
          </a:p>
          <a:p>
            <a:pPr lvl="1"/>
            <a:r>
              <a:rPr lang="en-US" sz="1600" dirty="0"/>
              <a:t>[1x1 conv,   64] = 28x28x  64 x 1x1x256</a:t>
            </a:r>
          </a:p>
          <a:p>
            <a:pPr lvl="1"/>
            <a:r>
              <a:rPr lang="en-US" sz="1600" dirty="0"/>
              <a:t>[1x1 conv,   64] = 28x28x  64 x 1x1x256</a:t>
            </a:r>
          </a:p>
          <a:p>
            <a:pPr lvl="1"/>
            <a:r>
              <a:rPr lang="en-US" sz="1600" dirty="0"/>
              <a:t>[1x1 conv, 128] = 28x28x128 x 1x1x256</a:t>
            </a:r>
          </a:p>
          <a:p>
            <a:pPr lvl="1"/>
            <a:r>
              <a:rPr lang="en-US" sz="1600" dirty="0"/>
              <a:t>[3x3 conv, 192] = 28x28x192 x 3x3x64</a:t>
            </a:r>
          </a:p>
          <a:p>
            <a:pPr lvl="1"/>
            <a:r>
              <a:rPr lang="en-US" sz="1600" dirty="0"/>
              <a:t>[5x5 conv,   96] = 28x28x  96 x 5x5x64</a:t>
            </a:r>
          </a:p>
          <a:p>
            <a:pPr lvl="1"/>
            <a:r>
              <a:rPr lang="en-US" sz="1600" dirty="0"/>
              <a:t>[1x1 conv,   64] = 28x28x  64 x 1x1x256</a:t>
            </a:r>
          </a:p>
          <a:p>
            <a:r>
              <a:rPr lang="en-US" sz="1800" b="1" dirty="0"/>
              <a:t>Total: </a:t>
            </a:r>
            <a:r>
              <a:rPr lang="en-US" sz="1800" b="1" dirty="0">
                <a:solidFill>
                  <a:srgbClr val="0000FF"/>
                </a:solidFill>
              </a:rPr>
              <a:t>358M</a:t>
            </a:r>
            <a:r>
              <a:rPr lang="en-US" sz="1800" b="1" dirty="0"/>
              <a:t> ops</a:t>
            </a:r>
          </a:p>
          <a:p>
            <a:pPr lvl="1"/>
            <a:r>
              <a:rPr lang="en-US" sz="1800" dirty="0"/>
              <a:t>Compared to </a:t>
            </a:r>
            <a:r>
              <a:rPr lang="en-US" sz="1800" b="1" dirty="0">
                <a:solidFill>
                  <a:srgbClr val="FF0000"/>
                </a:solidFill>
              </a:rPr>
              <a:t>854M</a:t>
            </a:r>
            <a:r>
              <a:rPr lang="en-US" sz="1800" dirty="0"/>
              <a:t> ops for naïve version</a:t>
            </a:r>
          </a:p>
          <a:p>
            <a:r>
              <a:rPr lang="en-US" sz="1800" dirty="0"/>
              <a:t>Bottleneck can also reduce depth after pooling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227A27-38F4-4EE9-B986-E06F3EB43BD5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494322951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e 44"/>
          <p:cNvSpPr/>
          <p:nvPr/>
        </p:nvSpPr>
        <p:spPr>
          <a:xfrm flipH="1" flipV="1">
            <a:off x="4643883" y="4796875"/>
            <a:ext cx="1554480" cy="1737360"/>
          </a:xfrm>
          <a:prstGeom prst="cube">
            <a:avLst>
              <a:gd name="adj" fmla="val 34285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>
            <a:prstDash val="lgDash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2" name="Cube 21"/>
          <p:cNvSpPr/>
          <p:nvPr/>
        </p:nvSpPr>
        <p:spPr>
          <a:xfrm flipH="1" flipV="1">
            <a:off x="1714350" y="2300510"/>
            <a:ext cx="2310202" cy="3428512"/>
          </a:xfrm>
          <a:prstGeom prst="cube">
            <a:avLst>
              <a:gd name="adj" fmla="val 46249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  <a:ln>
            <a:prstDash val="lgDash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GoogLeNet: Inception Module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4" name="Cube 23"/>
          <p:cNvSpPr/>
          <p:nvPr/>
        </p:nvSpPr>
        <p:spPr>
          <a:xfrm>
            <a:off x="2202166" y="3672112"/>
            <a:ext cx="1334570" cy="337457"/>
          </a:xfrm>
          <a:prstGeom prst="cube">
            <a:avLst/>
          </a:prstGeom>
          <a:gradFill>
            <a:gsLst>
              <a:gs pos="0">
                <a:schemeClr val="accent3">
                  <a:tint val="50000"/>
                  <a:satMod val="300000"/>
                  <a:alpha val="25000"/>
                </a:schemeClr>
              </a:gs>
              <a:gs pos="35000">
                <a:schemeClr val="accent3">
                  <a:tint val="37000"/>
                  <a:satMod val="300000"/>
                  <a:alpha val="25000"/>
                </a:schemeClr>
              </a:gs>
              <a:gs pos="100000">
                <a:schemeClr val="accent3">
                  <a:tint val="15000"/>
                  <a:satMod val="350000"/>
                  <a:alpha val="25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/>
          <p:cNvSpPr/>
          <p:nvPr/>
        </p:nvSpPr>
        <p:spPr>
          <a:xfrm>
            <a:off x="2782855" y="4194136"/>
            <a:ext cx="598713" cy="1534887"/>
          </a:xfrm>
          <a:prstGeom prst="cube">
            <a:avLst>
              <a:gd name="adj" fmla="val 71079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25000"/>
                </a:schemeClr>
              </a:gs>
              <a:gs pos="35000">
                <a:schemeClr val="accent2">
                  <a:tint val="37000"/>
                  <a:satMod val="300000"/>
                  <a:alpha val="25000"/>
                </a:schemeClr>
              </a:gs>
              <a:gs pos="100000">
                <a:schemeClr val="accent2">
                  <a:tint val="15000"/>
                  <a:satMod val="350000"/>
                  <a:alpha val="25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" name="Cube 22"/>
          <p:cNvSpPr/>
          <p:nvPr/>
        </p:nvSpPr>
        <p:spPr>
          <a:xfrm>
            <a:off x="1714347" y="2300510"/>
            <a:ext cx="2310202" cy="3428512"/>
          </a:xfrm>
          <a:prstGeom prst="cube">
            <a:avLst>
              <a:gd name="adj" fmla="val 46249"/>
            </a:avLst>
          </a:prstGeom>
          <a:gradFill>
            <a:gsLst>
              <a:gs pos="0">
                <a:schemeClr val="accent1">
                  <a:tint val="50000"/>
                  <a:satMod val="300000"/>
                  <a:alpha val="5000"/>
                </a:schemeClr>
              </a:gs>
              <a:gs pos="35000">
                <a:schemeClr val="accent1">
                  <a:tint val="37000"/>
                  <a:satMod val="300000"/>
                  <a:alpha val="5000"/>
                </a:schemeClr>
              </a:gs>
              <a:gs pos="100000">
                <a:schemeClr val="accent1">
                  <a:tint val="15000"/>
                  <a:satMod val="350000"/>
                  <a:alpha val="5000"/>
                </a:schemeClr>
              </a:gs>
            </a:gsLst>
          </a:gradFill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3122522" y="3363769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1x1</a:t>
            </a:r>
            <a:endParaRPr lang="id-ID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82210" y="5605812"/>
            <a:ext cx="916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Average</a:t>
            </a:r>
            <a:br>
              <a:rPr lang="en-US" sz="1400" dirty="0">
                <a:solidFill>
                  <a:schemeClr val="accent2"/>
                </a:solidFill>
              </a:rPr>
            </a:br>
            <a:r>
              <a:rPr lang="en-US" sz="1400" dirty="0">
                <a:solidFill>
                  <a:schemeClr val="accent2"/>
                </a:solidFill>
              </a:rPr>
              <a:t>pooling</a:t>
            </a:r>
            <a:endParaRPr lang="id-ID" sz="1400" dirty="0">
              <a:solidFill>
                <a:schemeClr val="accent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66711" y="5857089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1x1</a:t>
            </a:r>
            <a:endParaRPr lang="id-ID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680273" y="4092414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3x3</a:t>
            </a:r>
            <a:endParaRPr lang="id-ID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7770623" y="3036289"/>
            <a:ext cx="692809" cy="37122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Cube 37"/>
          <p:cNvSpPr/>
          <p:nvPr/>
        </p:nvSpPr>
        <p:spPr>
          <a:xfrm>
            <a:off x="8368793" y="3036289"/>
            <a:ext cx="692809" cy="371225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Cube 39"/>
          <p:cNvSpPr/>
          <p:nvPr/>
        </p:nvSpPr>
        <p:spPr>
          <a:xfrm>
            <a:off x="8966963" y="3036289"/>
            <a:ext cx="692809" cy="37122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Cube 40"/>
          <p:cNvSpPr/>
          <p:nvPr/>
        </p:nvSpPr>
        <p:spPr>
          <a:xfrm>
            <a:off x="9565133" y="3036289"/>
            <a:ext cx="692809" cy="37122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17533" y="3496354"/>
            <a:ext cx="1515616" cy="34303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0" idx="3"/>
          </p:cNvCxnSpPr>
          <p:nvPr/>
        </p:nvCxnSpPr>
        <p:spPr>
          <a:xfrm flipV="1">
            <a:off x="6268651" y="3407513"/>
            <a:ext cx="2998313" cy="825382"/>
          </a:xfrm>
          <a:prstGeom prst="curved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29" idx="2"/>
          </p:cNvCxnSpPr>
          <p:nvPr/>
        </p:nvCxnSpPr>
        <p:spPr>
          <a:xfrm>
            <a:off x="3261631" y="5043146"/>
            <a:ext cx="1666710" cy="68161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 flipH="1" flipV="1">
            <a:off x="4741957" y="1906630"/>
            <a:ext cx="1920240" cy="2651760"/>
          </a:xfrm>
          <a:prstGeom prst="cube">
            <a:avLst>
              <a:gd name="adj" fmla="val 37371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20000"/>
                </a:schemeClr>
              </a:gs>
              <a:gs pos="35000">
                <a:schemeClr val="accent3">
                  <a:tint val="37000"/>
                  <a:satMod val="300000"/>
                  <a:alpha val="20000"/>
                </a:schemeClr>
              </a:gs>
              <a:gs pos="100000">
                <a:schemeClr val="accent3">
                  <a:tint val="15000"/>
                  <a:satMod val="350000"/>
                  <a:alpha val="20000"/>
                </a:schemeClr>
              </a:gs>
            </a:gsLst>
          </a:gradFill>
          <a:ln>
            <a:prstDash val="lg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9" name="Cube 28"/>
          <p:cNvSpPr/>
          <p:nvPr/>
        </p:nvSpPr>
        <p:spPr>
          <a:xfrm>
            <a:off x="4928342" y="5491300"/>
            <a:ext cx="1056459" cy="373541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Cube 9"/>
          <p:cNvSpPr/>
          <p:nvPr/>
        </p:nvSpPr>
        <p:spPr>
          <a:xfrm>
            <a:off x="5073854" y="2279556"/>
            <a:ext cx="1284242" cy="91488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Cube 27"/>
          <p:cNvSpPr/>
          <p:nvPr/>
        </p:nvSpPr>
        <p:spPr>
          <a:xfrm>
            <a:off x="5103038" y="3444999"/>
            <a:ext cx="1219055" cy="651291"/>
          </a:xfrm>
          <a:prstGeom prst="cube">
            <a:avLst>
              <a:gd name="adj" fmla="val 3377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Rectangle 33"/>
          <p:cNvSpPr/>
          <p:nvPr/>
        </p:nvSpPr>
        <p:spPr>
          <a:xfrm>
            <a:off x="5750560" y="3188578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5x5</a:t>
            </a:r>
            <a:endParaRPr lang="id-ID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Cube 46"/>
          <p:cNvSpPr/>
          <p:nvPr/>
        </p:nvSpPr>
        <p:spPr>
          <a:xfrm>
            <a:off x="4643888" y="4796875"/>
            <a:ext cx="1554480" cy="1737360"/>
          </a:xfrm>
          <a:prstGeom prst="cube">
            <a:avLst>
              <a:gd name="adj" fmla="val 34285"/>
            </a:avLst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68" name="Straight Connector 62"/>
          <p:cNvCxnSpPr>
            <a:stCxn id="29" idx="5"/>
            <a:endCxn id="41" idx="3"/>
          </p:cNvCxnSpPr>
          <p:nvPr/>
        </p:nvCxnSpPr>
        <p:spPr>
          <a:xfrm flipV="1">
            <a:off x="5984801" y="3407513"/>
            <a:ext cx="3880333" cy="2223864"/>
          </a:xfrm>
          <a:prstGeom prst="curved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62"/>
          <p:cNvCxnSpPr>
            <a:endCxn id="36" idx="0"/>
          </p:cNvCxnSpPr>
          <p:nvPr/>
        </p:nvCxnSpPr>
        <p:spPr>
          <a:xfrm>
            <a:off x="6292908" y="2797436"/>
            <a:ext cx="1870522" cy="2388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38" idx="3"/>
          </p:cNvCxnSpPr>
          <p:nvPr/>
        </p:nvCxnSpPr>
        <p:spPr>
          <a:xfrm flipV="1">
            <a:off x="6323617" y="3407514"/>
            <a:ext cx="2345176" cy="431879"/>
          </a:xfrm>
          <a:prstGeom prst="curved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741959" y="1906630"/>
            <a:ext cx="1920240" cy="2651760"/>
          </a:xfrm>
          <a:prstGeom prst="cube">
            <a:avLst>
              <a:gd name="adj" fmla="val 37371"/>
            </a:avLst>
          </a:prstGeom>
          <a:gradFill>
            <a:gsLst>
              <a:gs pos="0">
                <a:schemeClr val="accent3">
                  <a:tint val="50000"/>
                  <a:satMod val="300000"/>
                  <a:alpha val="5000"/>
                </a:schemeClr>
              </a:gs>
              <a:gs pos="35000">
                <a:schemeClr val="accent3">
                  <a:tint val="37000"/>
                  <a:satMod val="300000"/>
                  <a:alpha val="5000"/>
                </a:schemeClr>
              </a:gs>
              <a:gs pos="100000">
                <a:schemeClr val="accent3">
                  <a:tint val="15000"/>
                  <a:satMod val="350000"/>
                  <a:alpha val="5000"/>
                </a:schemeClr>
              </a:gs>
            </a:gsLst>
          </a:gra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4783C-2610-4323-B7DE-CF0D8E961BB1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9913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4" grpId="0" animBg="1"/>
      <p:bldP spid="25" grpId="0" animBg="1"/>
      <p:bldP spid="2" grpId="0"/>
      <p:bldP spid="27" grpId="0"/>
      <p:bldP spid="30" grpId="0"/>
      <p:bldP spid="33" grpId="0"/>
      <p:bldP spid="36" grpId="0" animBg="1"/>
      <p:bldP spid="38" grpId="0" animBg="1"/>
      <p:bldP spid="40" grpId="0" animBg="1"/>
      <p:bldP spid="41" grpId="0" animBg="1"/>
      <p:bldP spid="31" grpId="0" animBg="1"/>
      <p:bldP spid="29" grpId="0" animBg="1"/>
      <p:bldP spid="10" grpId="0" animBg="1"/>
      <p:bldP spid="28" grpId="0" animBg="1"/>
      <p:bldP spid="34" grpId="0"/>
      <p:bldP spid="47" grpId="0" animBg="1"/>
      <p:bldP spid="3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b="1" dirty="0">
                <a:solidFill>
                  <a:srgbClr val="0000FF"/>
                </a:solidFill>
              </a:rPr>
              <a:t>Deeper networks, </a:t>
            </a:r>
            <a:r>
              <a:rPr lang="en-US" sz="2200" b="1" dirty="0"/>
              <a:t>with</a:t>
            </a:r>
            <a:r>
              <a:rPr lang="en-US" sz="2200" b="1" dirty="0">
                <a:solidFill>
                  <a:srgbClr val="0000FF"/>
                </a:solidFill>
              </a:rPr>
              <a:t> Computational Efficiency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Total </a:t>
            </a:r>
            <a:r>
              <a:rPr lang="en-US" sz="2200" b="1" dirty="0"/>
              <a:t>22 Layer </a:t>
            </a:r>
            <a:r>
              <a:rPr lang="en-US" sz="2200" dirty="0"/>
              <a:t>with weights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Used </a:t>
            </a:r>
            <a:r>
              <a:rPr lang="en-US" sz="2200" b="1" dirty="0">
                <a:solidFill>
                  <a:srgbClr val="0000FF"/>
                </a:solidFill>
              </a:rPr>
              <a:t>9 Inception </a:t>
            </a:r>
            <a:r>
              <a:rPr lang="en-US" sz="2200" dirty="0"/>
              <a:t>modules in the whole architecture,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Equivalent with over </a:t>
            </a:r>
            <a:r>
              <a:rPr lang="en-US" sz="2200" dirty="0">
                <a:solidFill>
                  <a:srgbClr val="0000FF"/>
                </a:solidFill>
              </a:rPr>
              <a:t>100 layers </a:t>
            </a:r>
            <a:r>
              <a:rPr lang="en-US" sz="2200" dirty="0"/>
              <a:t>in total! 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FF0000"/>
                </a:solidFill>
              </a:rPr>
              <a:t>Now that is deep…!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FD507-2AA8-4423-90C8-C05693FD52BA}"/>
              </a:ext>
            </a:extLst>
          </p:cNvPr>
          <p:cNvSpPr/>
          <p:nvPr/>
        </p:nvSpPr>
        <p:spPr>
          <a:xfrm>
            <a:off x="6528378" y="6035040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CF0424D-3899-4C0B-AB6E-9DD12BC75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222" y="1336418"/>
            <a:ext cx="1813098" cy="50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77255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No use of large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chemeClr val="accent2"/>
                </a:solidFill>
              </a:rPr>
              <a:t>Fully Connected </a:t>
            </a:r>
            <a:r>
              <a:rPr lang="en-US" sz="2200" dirty="0"/>
              <a:t>layers!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They use </a:t>
            </a:r>
            <a:r>
              <a:rPr lang="en-US" sz="2200" b="1" dirty="0">
                <a:solidFill>
                  <a:srgbClr val="0000FF"/>
                </a:solidFill>
              </a:rPr>
              <a:t>global average pool</a:t>
            </a:r>
            <a:r>
              <a:rPr lang="en-US" sz="2200" dirty="0"/>
              <a:t>, </a:t>
            </a:r>
            <a:br>
              <a:rPr lang="en-US" sz="2200" dirty="0"/>
            </a:br>
            <a:r>
              <a:rPr lang="en-US" sz="2200" dirty="0"/>
              <a:t>to go from a 7x7x1024 volume to a 1x1x1024 volume.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This saves a huge number of parameters.</a:t>
            </a:r>
          </a:p>
          <a:p>
            <a:pPr>
              <a:lnSpc>
                <a:spcPct val="120000"/>
              </a:lnSpc>
            </a:pP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06BE7-297A-4CCC-B468-0F7C15F8D18B}"/>
              </a:ext>
            </a:extLst>
          </p:cNvPr>
          <p:cNvSpPr/>
          <p:nvPr/>
        </p:nvSpPr>
        <p:spPr>
          <a:xfrm>
            <a:off x="6528378" y="6035040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FD921-87C1-4B78-968D-F7D31003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456" y="1260908"/>
            <a:ext cx="1644288" cy="5120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156ED-5D96-44D8-92B8-7BD9A67E63CF}"/>
              </a:ext>
            </a:extLst>
          </p:cNvPr>
          <p:cNvSpPr/>
          <p:nvPr/>
        </p:nvSpPr>
        <p:spPr>
          <a:xfrm>
            <a:off x="9929902" y="1260908"/>
            <a:ext cx="415578" cy="641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0377832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200" dirty="0"/>
              <a:t>Auxiliary Classifiers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Training using loss at the end of the network didn’t work well:</a:t>
            </a:r>
            <a:br>
              <a:rPr lang="en-US" sz="2200" dirty="0"/>
            </a:br>
            <a:r>
              <a:rPr lang="en-US" sz="2200" dirty="0"/>
              <a:t>Network is too deep; gradients don’t propagate cleanly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As a </a:t>
            </a:r>
            <a:r>
              <a:rPr lang="en-US" sz="2200" dirty="0">
                <a:solidFill>
                  <a:srgbClr val="0000FF"/>
                </a:solidFill>
              </a:rPr>
              <a:t>hack</a:t>
            </a:r>
            <a:r>
              <a:rPr lang="en-US" sz="2200" dirty="0"/>
              <a:t>, attach “auxiliary classifiers” </a:t>
            </a:r>
            <a:br>
              <a:rPr lang="en-US" sz="2200" dirty="0"/>
            </a:br>
            <a:r>
              <a:rPr lang="en-US" sz="2200" dirty="0"/>
              <a:t>at several intermediate points in the network </a:t>
            </a:r>
            <a:br>
              <a:rPr lang="en-US" sz="2200" dirty="0"/>
            </a:br>
            <a:r>
              <a:rPr lang="en-US" sz="2200" dirty="0"/>
              <a:t>that also try to classify the image and receive loss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GoogLeNet was before batch normalization!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With </a:t>
            </a:r>
            <a:r>
              <a:rPr lang="en-US" sz="2200" dirty="0" err="1"/>
              <a:t>BatchNorm</a:t>
            </a:r>
            <a:r>
              <a:rPr lang="en-US" sz="2200" dirty="0"/>
              <a:t> no longer need to use this trick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06BE7-297A-4CCC-B468-0F7C15F8D18B}"/>
              </a:ext>
            </a:extLst>
          </p:cNvPr>
          <p:cNvSpPr/>
          <p:nvPr/>
        </p:nvSpPr>
        <p:spPr>
          <a:xfrm>
            <a:off x="6528378" y="6035040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FD921-87C1-4B78-968D-F7D31003E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456" y="1260908"/>
            <a:ext cx="1644288" cy="5120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156ED-5D96-44D8-92B8-7BD9A67E63CF}"/>
              </a:ext>
            </a:extLst>
          </p:cNvPr>
          <p:cNvSpPr/>
          <p:nvPr/>
        </p:nvSpPr>
        <p:spPr>
          <a:xfrm>
            <a:off x="10695446" y="2239102"/>
            <a:ext cx="415578" cy="81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E115DA-B0FD-46D8-B854-4E3051A4013A}"/>
              </a:ext>
            </a:extLst>
          </p:cNvPr>
          <p:cNvSpPr/>
          <p:nvPr/>
        </p:nvSpPr>
        <p:spPr>
          <a:xfrm>
            <a:off x="10917609" y="3429000"/>
            <a:ext cx="415578" cy="812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9486401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During testing, multiple crops of the same image were created, </a:t>
            </a:r>
            <a:br>
              <a:rPr lang="en-US" sz="2200" dirty="0"/>
            </a:br>
            <a:r>
              <a:rPr lang="en-US" sz="2200" dirty="0"/>
              <a:t>fed into the network, and the </a:t>
            </a:r>
            <a:r>
              <a:rPr lang="en-US" sz="2200" dirty="0" err="1"/>
              <a:t>softmax</a:t>
            </a:r>
            <a:r>
              <a:rPr lang="en-US" sz="2200" dirty="0"/>
              <a:t> probabilities were averaged to give us the final solution.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Utilized concepts from R-CNN (a paper we’ll discuss later) </a:t>
            </a:r>
            <a:br>
              <a:rPr lang="en-US" sz="2200" dirty="0"/>
            </a:br>
            <a:r>
              <a:rPr lang="en-US" sz="2200" dirty="0"/>
              <a:t>for their detection model.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There are updated versions to the Inception module 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Versions 6 and 7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Trained on “</a:t>
            </a:r>
            <a:r>
              <a:rPr lang="en-US" sz="2200" b="1" dirty="0"/>
              <a:t>a few high-end GPUs </a:t>
            </a:r>
            <a:r>
              <a:rPr lang="en-US" sz="2200" dirty="0"/>
              <a:t>within</a:t>
            </a:r>
            <a:r>
              <a:rPr lang="en-US" sz="2200" b="1" dirty="0"/>
              <a:t> a week</a:t>
            </a:r>
            <a:r>
              <a:rPr lang="en-US" sz="2200" dirty="0"/>
              <a:t>”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95A99B-CF80-42EB-AC93-9C14AD4C586C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76508810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058C7-8091-4367-84C5-11E8B227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54" y="1977656"/>
            <a:ext cx="6289964" cy="38507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61126E-48CD-4C68-BED7-2DF9F0B19F67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1618782701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07139A-9061-4E8A-A9D6-0448A8902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3" y="2888749"/>
            <a:ext cx="10912044" cy="3212012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b="1" dirty="0"/>
              <a:t>1</a:t>
            </a:r>
            <a:r>
              <a:rPr lang="en-US" sz="2200" b="1" baseline="30000" dirty="0"/>
              <a:t>st</a:t>
            </a:r>
            <a:r>
              <a:rPr lang="en-US" sz="2200" b="1" dirty="0"/>
              <a:t> Place in Classification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Top-5 error: </a:t>
            </a:r>
            <a:r>
              <a:rPr lang="en-US" sz="2200" b="1" dirty="0">
                <a:solidFill>
                  <a:srgbClr val="0000FF"/>
                </a:solidFill>
              </a:rPr>
              <a:t>6.67% </a:t>
            </a:r>
          </a:p>
          <a:p>
            <a:pPr lvl="1">
              <a:lnSpc>
                <a:spcPct val="120000"/>
              </a:lnSpc>
            </a:pPr>
            <a:r>
              <a:rPr lang="en-US" sz="2200" dirty="0">
                <a:solidFill>
                  <a:srgbClr val="C00000"/>
                </a:solidFill>
              </a:rPr>
              <a:t>From 7.3%</a:t>
            </a:r>
          </a:p>
          <a:p>
            <a:pPr marL="411162" lvl="1" indent="0">
              <a:lnSpc>
                <a:spcPct val="120000"/>
              </a:lnSpc>
              <a:buNone/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66B823-EFA5-4140-A0F6-798045EE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2014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59E320-AA44-4EF9-8471-A03C28466857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4" name="Picture 2" descr="http://homes.cs.washington.edu/~jmschr/lectures/googlenet.png">
            <a:extLst>
              <a:ext uri="{FF2B5EF4-FFF2-40B4-BE49-F238E27FC236}">
                <a16:creationId xmlns:a16="http://schemas.microsoft.com/office/drawing/2014/main" id="{DFED55AB-BF61-4441-B349-F71BD302C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6394" y="4913524"/>
            <a:ext cx="1172816" cy="9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13082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1747B-1E4A-4E8D-8184-688CF038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34" y="2063643"/>
            <a:ext cx="10912044" cy="3212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B7C6B6-31D0-47FC-9AA5-B16B48A0D19A}"/>
              </a:ext>
            </a:extLst>
          </p:cNvPr>
          <p:cNvGrpSpPr/>
          <p:nvPr/>
        </p:nvGrpSpPr>
        <p:grpSpPr>
          <a:xfrm>
            <a:off x="510786" y="2526077"/>
            <a:ext cx="1850770" cy="1757633"/>
            <a:chOff x="146912" y="2289073"/>
            <a:chExt cx="1478604" cy="17576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D1D188-47CD-438E-83BD-ED1DE76FB99E}"/>
                </a:ext>
              </a:extLst>
            </p:cNvPr>
            <p:cNvSpPr>
              <a:spLocks/>
            </p:cNvSpPr>
            <p:nvPr/>
          </p:nvSpPr>
          <p:spPr>
            <a:xfrm>
              <a:off x="182560" y="2289073"/>
              <a:ext cx="14073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Stem Network:</a:t>
              </a:r>
            </a:p>
            <a:p>
              <a:pPr algn="ctr"/>
              <a:r>
                <a:rPr lang="en-US" sz="1200" dirty="0"/>
                <a:t>Conv-Pool-</a:t>
              </a:r>
            </a:p>
            <a:p>
              <a:pPr algn="ctr"/>
              <a:r>
                <a:rPr lang="en-US" sz="1200" dirty="0"/>
                <a:t>2x Conv-Pool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D7AC77-F8E2-4FD7-AD58-ACCD8E0763F5}"/>
                </a:ext>
              </a:extLst>
            </p:cNvPr>
            <p:cNvSpPr/>
            <p:nvPr/>
          </p:nvSpPr>
          <p:spPr>
            <a:xfrm>
              <a:off x="146912" y="3083668"/>
              <a:ext cx="1478604" cy="963038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68AC64-7542-4A5A-A556-D4524D5DA97A}"/>
              </a:ext>
            </a:extLst>
          </p:cNvPr>
          <p:cNvGrpSpPr/>
          <p:nvPr/>
        </p:nvGrpSpPr>
        <p:grpSpPr>
          <a:xfrm>
            <a:off x="2361556" y="1809807"/>
            <a:ext cx="7589520" cy="3131538"/>
            <a:chOff x="1621278" y="1904317"/>
            <a:chExt cx="6302374" cy="25023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286F18-D5C8-4632-9A78-B7CBDC154A55}"/>
                </a:ext>
              </a:extLst>
            </p:cNvPr>
            <p:cNvSpPr>
              <a:spLocks/>
            </p:cNvSpPr>
            <p:nvPr/>
          </p:nvSpPr>
          <p:spPr>
            <a:xfrm>
              <a:off x="3954457" y="1904317"/>
              <a:ext cx="16014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Stacked Inception</a:t>
              </a:r>
            </a:p>
            <a:p>
              <a:pPr algn="ctr"/>
              <a:r>
                <a:rPr lang="en-US" sz="1200" dirty="0"/>
                <a:t>Modules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02B973-A9EC-4742-8CF4-DBE262BD0A13}"/>
                </a:ext>
              </a:extLst>
            </p:cNvPr>
            <p:cNvSpPr/>
            <p:nvPr/>
          </p:nvSpPr>
          <p:spPr>
            <a:xfrm>
              <a:off x="1621278" y="2365982"/>
              <a:ext cx="6302374" cy="2040648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96BE5F-A8DD-42AB-97E2-90FB090F5AF0}"/>
              </a:ext>
            </a:extLst>
          </p:cNvPr>
          <p:cNvGrpSpPr/>
          <p:nvPr/>
        </p:nvGrpSpPr>
        <p:grpSpPr>
          <a:xfrm>
            <a:off x="8632888" y="1628896"/>
            <a:ext cx="2636375" cy="1784490"/>
            <a:chOff x="6567641" y="1488423"/>
            <a:chExt cx="2636375" cy="17844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05054-AE84-4928-8D23-52E03AA08FCF}"/>
                </a:ext>
              </a:extLst>
            </p:cNvPr>
            <p:cNvSpPr>
              <a:spLocks/>
            </p:cNvSpPr>
            <p:nvPr/>
          </p:nvSpPr>
          <p:spPr>
            <a:xfrm>
              <a:off x="6567641" y="1488423"/>
              <a:ext cx="26363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</a:rPr>
                <a:t>Classifier output</a:t>
              </a:r>
            </a:p>
            <a:p>
              <a:pPr algn="ctr"/>
              <a:r>
                <a:rPr lang="en-US" sz="1200" dirty="0"/>
                <a:t>(removed expensive FC layers!)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7EE1E6-957B-49AC-A3FB-911FD9F463CC}"/>
                </a:ext>
              </a:extLst>
            </p:cNvPr>
            <p:cNvSpPr/>
            <p:nvPr/>
          </p:nvSpPr>
          <p:spPr>
            <a:xfrm>
              <a:off x="7884894" y="2723007"/>
              <a:ext cx="1097512" cy="549906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E0C126-BBD7-4CEF-BA3B-1995022DE14A}"/>
                </a:ext>
              </a:extLst>
            </p:cNvPr>
            <p:cNvCxnSpPr>
              <a:cxnSpLocks/>
              <a:stCxn id="14" idx="2"/>
              <a:endCxn id="20" idx="0"/>
            </p:cNvCxnSpPr>
            <p:nvPr/>
          </p:nvCxnSpPr>
          <p:spPr>
            <a:xfrm rot="16200000" flipH="1">
              <a:off x="7773280" y="2062636"/>
              <a:ext cx="772919" cy="547821"/>
            </a:xfrm>
            <a:prstGeom prst="curved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92D56A-2DF0-4672-8563-0799E0867A22}"/>
              </a:ext>
            </a:extLst>
          </p:cNvPr>
          <p:cNvGrpSpPr/>
          <p:nvPr/>
        </p:nvGrpSpPr>
        <p:grpSpPr>
          <a:xfrm>
            <a:off x="4245379" y="3873330"/>
            <a:ext cx="4725395" cy="2229409"/>
            <a:chOff x="2944237" y="3476840"/>
            <a:chExt cx="4725395" cy="222940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A3BB64-67CA-48EF-8150-A5F7648E7DA8}"/>
                </a:ext>
              </a:extLst>
            </p:cNvPr>
            <p:cNvSpPr>
              <a:spLocks/>
            </p:cNvSpPr>
            <p:nvPr/>
          </p:nvSpPr>
          <p:spPr>
            <a:xfrm>
              <a:off x="2944237" y="5059918"/>
              <a:ext cx="35343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</a:rPr>
                <a:t>Auxiliary classification outputs </a:t>
              </a:r>
              <a:r>
                <a:rPr lang="en-US" sz="1200" dirty="0"/>
                <a:t>to inject additional gradient at lower layers</a:t>
              </a:r>
            </a:p>
            <a:p>
              <a:pPr algn="ctr"/>
              <a:r>
                <a:rPr lang="en-US" sz="1200" dirty="0"/>
                <a:t>(AvgPool-1x1Conv-FC-FC-Softmax)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2EAE14-B22B-4B65-9EB6-82B88F052F6D}"/>
                </a:ext>
              </a:extLst>
            </p:cNvPr>
            <p:cNvSpPr/>
            <p:nvPr/>
          </p:nvSpPr>
          <p:spPr>
            <a:xfrm>
              <a:off x="3832697" y="3860973"/>
              <a:ext cx="1607628" cy="532402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56326F-BEFB-4048-88C4-E227388CA47D}"/>
                </a:ext>
              </a:extLst>
            </p:cNvPr>
            <p:cNvSpPr/>
            <p:nvPr/>
          </p:nvSpPr>
          <p:spPr>
            <a:xfrm>
              <a:off x="6115152" y="3476840"/>
              <a:ext cx="1554480" cy="557559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04B2F5-56AE-4BD4-9DED-3BFF71CFA12D}"/>
                </a:ext>
              </a:extLst>
            </p:cNvPr>
            <p:cNvCxnSpPr>
              <a:cxnSpLocks/>
              <a:stCxn id="27" idx="2"/>
              <a:endCxn id="15" idx="0"/>
            </p:cNvCxnSpPr>
            <p:nvPr/>
          </p:nvCxnSpPr>
          <p:spPr>
            <a:xfrm>
              <a:off x="4636511" y="4393375"/>
              <a:ext cx="74918" cy="666543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6AF4AC-772C-467B-BEAD-97B068475B11}"/>
                </a:ext>
              </a:extLst>
            </p:cNvPr>
            <p:cNvCxnSpPr>
              <a:cxnSpLocks/>
              <a:stCxn id="28" idx="2"/>
              <a:endCxn id="15" idx="0"/>
            </p:cNvCxnSpPr>
            <p:nvPr/>
          </p:nvCxnSpPr>
          <p:spPr>
            <a:xfrm flipH="1">
              <a:off x="4711429" y="4034399"/>
              <a:ext cx="2180963" cy="1025519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DCCDF9-8109-46FD-8EE4-947ABD210616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  <p:pic>
        <p:nvPicPr>
          <p:cNvPr id="7" name="Picture 2" descr="http://homes.cs.washington.edu/~jmschr/lectures/googlenet.png">
            <a:extLst>
              <a:ext uri="{FF2B5EF4-FFF2-40B4-BE49-F238E27FC236}">
                <a16:creationId xmlns:a16="http://schemas.microsoft.com/office/drawing/2014/main" id="{16EE1DDA-569D-4EC2-ADF2-B4EF2FAF4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6394" y="4913524"/>
            <a:ext cx="1172816" cy="9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592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95032-376B-40E4-BEB1-969C9AB1C9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8 layers</a:t>
            </a:r>
          </a:p>
          <a:p>
            <a:pPr lvl="1">
              <a:tabLst>
                <a:tab pos="1711325" algn="l"/>
              </a:tabLst>
            </a:pPr>
            <a:r>
              <a:rPr lang="en-US" sz="1800" dirty="0"/>
              <a:t>5 Conv, 3 FC</a:t>
            </a:r>
          </a:p>
          <a:p>
            <a:pPr lvl="1">
              <a:tabLst>
                <a:tab pos="1711325" algn="l"/>
              </a:tabLst>
            </a:pPr>
            <a:r>
              <a:rPr lang="en-US" sz="1800" dirty="0"/>
              <a:t>MaxPool</a:t>
            </a:r>
          </a:p>
          <a:p>
            <a:pPr lvl="1">
              <a:tabLst>
                <a:tab pos="1711325" algn="l"/>
              </a:tabLst>
            </a:pPr>
            <a:endParaRPr lang="en-US" sz="1800" dirty="0"/>
          </a:p>
          <a:p>
            <a:pPr>
              <a:tabLst>
                <a:tab pos="1711325" algn="l"/>
              </a:tabLst>
            </a:pPr>
            <a:r>
              <a:rPr lang="en-US" sz="1800" dirty="0"/>
              <a:t>Input 227x227x3 </a:t>
            </a:r>
          </a:p>
          <a:p>
            <a:pPr>
              <a:tabLst>
                <a:tab pos="1711325" algn="l"/>
              </a:tabLst>
            </a:pP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The paper said it was 224x224</a:t>
            </a:r>
            <a:endParaRPr lang="en-US" sz="1800" dirty="0">
              <a:sym typeface="Wingdings" panose="05000000000000000000" pitchFamily="2" charset="2"/>
            </a:endParaRPr>
          </a:p>
          <a:p>
            <a:pPr lvl="1">
              <a:tabLst>
                <a:tab pos="1711325" algn="l"/>
              </a:tabLst>
            </a:pPr>
            <a:r>
              <a:rPr lang="en-US" sz="1800" dirty="0"/>
              <a:t>But it didn’t match ( </a:t>
            </a:r>
            <a:r>
              <a:rPr lang="en-US" sz="1800" dirty="0">
                <a:solidFill>
                  <a:srgbClr val="FF0000"/>
                </a:solidFill>
              </a:rPr>
              <a:t>Conv1</a:t>
            </a:r>
            <a:r>
              <a:rPr lang="en-US" sz="1800" dirty="0"/>
              <a:t> 96 @ 11x11, stride 4</a:t>
            </a:r>
            <a:r>
              <a:rPr lang="en-US" sz="1800" dirty="0">
                <a:sym typeface="Wingdings" panose="05000000000000000000" pitchFamily="2" charset="2"/>
              </a:rPr>
              <a:t> )</a:t>
            </a:r>
            <a:endParaRPr lang="en-US" sz="1800" dirty="0"/>
          </a:p>
          <a:p>
            <a:r>
              <a:rPr lang="en-US" sz="1800" dirty="0"/>
              <a:t>Total parameters </a:t>
            </a:r>
            <a:r>
              <a:rPr lang="en-US" sz="1800" dirty="0">
                <a:solidFill>
                  <a:srgbClr val="FF0000"/>
                </a:solidFill>
              </a:rPr>
              <a:t>62M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Pretraining unavailable</a:t>
            </a:r>
          </a:p>
          <a:p>
            <a:endParaRPr lang="en-US" sz="18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64E1076-FBE1-4B98-A915-BB1E4FC1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51"/>
          <a:stretch/>
        </p:blipFill>
        <p:spPr>
          <a:xfrm>
            <a:off x="4703867" y="1336418"/>
            <a:ext cx="6445914" cy="2796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D50DB-787F-4CEF-B2B7-4151213BFBF1}"/>
              </a:ext>
            </a:extLst>
          </p:cNvPr>
          <p:cNvSpPr/>
          <p:nvPr/>
        </p:nvSpPr>
        <p:spPr>
          <a:xfrm>
            <a:off x="9650798" y="5935543"/>
            <a:ext cx="2036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Krizhevsky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 et al. 2012]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1179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900" dirty="0"/>
              <a:t>22 layers (equivalent to &gt;100 Layers)</a:t>
            </a:r>
          </a:p>
          <a:p>
            <a:pPr lvl="1"/>
            <a:r>
              <a:rPr lang="en-US" sz="1900" dirty="0"/>
              <a:t>Input 224x224x3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Conv</a:t>
            </a:r>
            <a:r>
              <a:rPr lang="en-US" sz="1900" dirty="0"/>
              <a:t> 32 (7x7, s=2), MaxPool (3x3, s=2)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Conv</a:t>
            </a:r>
            <a:r>
              <a:rPr lang="en-US" sz="1900" dirty="0"/>
              <a:t> 32 (1x1, s=1),</a:t>
            </a:r>
          </a:p>
          <a:p>
            <a:pPr lvl="1"/>
            <a:r>
              <a:rPr lang="en-US" sz="1900" dirty="0">
                <a:solidFill>
                  <a:srgbClr val="FF0000"/>
                </a:solidFill>
              </a:rPr>
              <a:t>Conv</a:t>
            </a:r>
            <a:r>
              <a:rPr lang="en-US" sz="1900" dirty="0"/>
              <a:t> 32 (3x3, s=1), MaxPool (3x3, s=2)</a:t>
            </a:r>
          </a:p>
          <a:p>
            <a:pPr lvl="1"/>
            <a:r>
              <a:rPr lang="en-US" sz="1900" dirty="0"/>
              <a:t>4x </a:t>
            </a:r>
            <a:r>
              <a:rPr lang="en-US" sz="1900" dirty="0">
                <a:solidFill>
                  <a:srgbClr val="0000FF"/>
                </a:solidFill>
              </a:rPr>
              <a:t>Inception Module</a:t>
            </a:r>
            <a:r>
              <a:rPr lang="en-US" sz="1900" dirty="0"/>
              <a:t>, </a:t>
            </a:r>
            <a:r>
              <a:rPr lang="en-US" sz="1900" dirty="0">
                <a:solidFill>
                  <a:schemeClr val="accent2"/>
                </a:solidFill>
              </a:rPr>
              <a:t>output 1</a:t>
            </a:r>
          </a:p>
          <a:p>
            <a:pPr lvl="1"/>
            <a:r>
              <a:rPr lang="en-US" sz="1900" dirty="0"/>
              <a:t>3x </a:t>
            </a:r>
            <a:r>
              <a:rPr lang="en-US" sz="1900" dirty="0">
                <a:solidFill>
                  <a:srgbClr val="0000FF"/>
                </a:solidFill>
              </a:rPr>
              <a:t>Inception Module</a:t>
            </a:r>
            <a:r>
              <a:rPr lang="en-US" sz="1900" dirty="0"/>
              <a:t>, </a:t>
            </a:r>
            <a:r>
              <a:rPr lang="en-US" sz="1900" dirty="0">
                <a:solidFill>
                  <a:schemeClr val="accent2"/>
                </a:solidFill>
              </a:rPr>
              <a:t>output 2</a:t>
            </a:r>
          </a:p>
          <a:p>
            <a:pPr lvl="1"/>
            <a:r>
              <a:rPr lang="en-US" sz="1900" dirty="0"/>
              <a:t>2x </a:t>
            </a:r>
            <a:r>
              <a:rPr lang="en-US" sz="1900" dirty="0">
                <a:solidFill>
                  <a:srgbClr val="0000FF"/>
                </a:solidFill>
              </a:rPr>
              <a:t>Inception Module</a:t>
            </a:r>
            <a:r>
              <a:rPr lang="en-US" sz="1900" dirty="0"/>
              <a:t>, </a:t>
            </a:r>
            <a:r>
              <a:rPr lang="en-US" sz="1900" dirty="0">
                <a:solidFill>
                  <a:srgbClr val="C00000"/>
                </a:solidFill>
              </a:rPr>
              <a:t>Global Avg Pool</a:t>
            </a:r>
          </a:p>
          <a:p>
            <a:pPr lvl="1"/>
            <a:r>
              <a:rPr lang="en-US" sz="1900" dirty="0">
                <a:solidFill>
                  <a:schemeClr val="accent2"/>
                </a:solidFill>
              </a:rPr>
              <a:t>Dense 1000</a:t>
            </a:r>
          </a:p>
          <a:p>
            <a:r>
              <a:rPr lang="en-US" sz="1900" dirty="0"/>
              <a:t>1 Inception Module = 2 Layer Conv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E0FB54-FD11-49BE-8160-8901B64FA29E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2771672266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earningcarrot.files.wordpress.com/2015/11/googlenet-parameter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8363" y="1977657"/>
            <a:ext cx="7523793" cy="431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Details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76695" y="415832"/>
            <a:ext cx="474668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Only 5 million parameters!</a:t>
            </a:r>
          </a:p>
          <a:p>
            <a:r>
              <a:rPr lang="en-US" dirty="0"/>
              <a:t>	12x less compared to AlexNet</a:t>
            </a:r>
          </a:p>
          <a:p>
            <a:r>
              <a:rPr lang="en-US" dirty="0"/>
              <a:t>	(Removes FC layers completely)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21175" y="1426674"/>
            <a:ext cx="2802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 more computation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C799A1-5E84-4DA2-BEA5-61AC860F294D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425175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Pretraining available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Total parameters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b="1" dirty="0">
                <a:solidFill>
                  <a:srgbClr val="0000FF"/>
                </a:solidFill>
              </a:rPr>
              <a:t>5M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(GoogLeNet)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24M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(InceptionV3)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compared to AlexNet </a:t>
            </a:r>
            <a:r>
              <a:rPr lang="en-US" sz="2200" dirty="0">
                <a:solidFill>
                  <a:srgbClr val="FF0000"/>
                </a:solidFill>
              </a:rPr>
              <a:t>62M</a:t>
            </a:r>
            <a:endParaRPr lang="en-US" sz="2200" b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Less parameters, more computation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/>
              <a:t>Model size 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rgbClr val="0000FF"/>
                </a:solidFill>
              </a:rPr>
              <a:t>94MB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(InceptionV3)</a:t>
            </a:r>
            <a:endParaRPr lang="id-ID" sz="22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F09608-8722-4939-8804-D6662C5A9926}"/>
              </a:ext>
            </a:extLst>
          </p:cNvPr>
          <p:cNvSpPr/>
          <p:nvPr/>
        </p:nvSpPr>
        <p:spPr>
          <a:xfrm>
            <a:off x="8410354" y="6052505"/>
            <a:ext cx="32765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Szegedy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, 2014]</a:t>
            </a:r>
          </a:p>
        </p:txBody>
      </p:sp>
    </p:spTree>
    <p:extLst>
      <p:ext uri="{BB962C8B-B14F-4D97-AF65-F5344CB8AC3E}">
        <p14:creationId xmlns:p14="http://schemas.microsoft.com/office/powerpoint/2010/main" val="3113907833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29CC6-E801-47FC-8298-42FDCD37A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46"/>
          <a:stretch/>
        </p:blipFill>
        <p:spPr>
          <a:xfrm>
            <a:off x="2787571" y="2152073"/>
            <a:ext cx="5282085" cy="3901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2CF1E67-BF50-4FDE-A9C9-924EFA0B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1336675"/>
            <a:ext cx="11101387" cy="815398"/>
          </a:xfrm>
        </p:spPr>
        <p:txBody>
          <a:bodyPr/>
          <a:lstStyle/>
          <a:p>
            <a:r>
              <a:rPr lang="en-US" sz="2400" dirty="0"/>
              <a:t>ImageNet Large Scale Visual Recognition Challenge (ILSVRC) Winners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F2214-E8A3-4471-934F-61615E10A44C}"/>
              </a:ext>
            </a:extLst>
          </p:cNvPr>
          <p:cNvSpPr/>
          <p:nvPr/>
        </p:nvSpPr>
        <p:spPr>
          <a:xfrm>
            <a:off x="3899644" y="4666076"/>
            <a:ext cx="126385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shallow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67D9C6-F42C-44AD-A61F-EBC9BB986F7E}"/>
              </a:ext>
            </a:extLst>
          </p:cNvPr>
          <p:cNvSpPr/>
          <p:nvPr/>
        </p:nvSpPr>
        <p:spPr>
          <a:xfrm>
            <a:off x="5268136" y="4666076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8 layers</a:t>
            </a:r>
            <a:endParaRPr lang="en-US" sz="1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514958-92F4-467C-88D8-9915A5DA6BA3}"/>
              </a:ext>
            </a:extLst>
          </p:cNvPr>
          <p:cNvSpPr/>
          <p:nvPr/>
        </p:nvSpPr>
        <p:spPr>
          <a:xfrm>
            <a:off x="5990532" y="4666076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8 layers</a:t>
            </a:r>
            <a:endParaRPr lang="en-US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1E62FD-9112-459E-801F-F0592BAA3EE5}"/>
              </a:ext>
            </a:extLst>
          </p:cNvPr>
          <p:cNvGrpSpPr/>
          <p:nvPr/>
        </p:nvGrpSpPr>
        <p:grpSpPr>
          <a:xfrm>
            <a:off x="6485434" y="3016240"/>
            <a:ext cx="1768433" cy="3085798"/>
            <a:chOff x="2160706" y="2975842"/>
            <a:chExt cx="1768433" cy="2926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36F676-6AD2-4003-B209-B021DB5354A4}"/>
                </a:ext>
              </a:extLst>
            </p:cNvPr>
            <p:cNvSpPr/>
            <p:nvPr/>
          </p:nvSpPr>
          <p:spPr>
            <a:xfrm>
              <a:off x="2160706" y="2975842"/>
              <a:ext cx="1768433" cy="321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ArialMT"/>
                </a:rPr>
                <a:t>Deeper Networks</a:t>
              </a:r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9F48F6-837E-4A81-B291-36F6081D6F10}"/>
                </a:ext>
              </a:extLst>
            </p:cNvPr>
            <p:cNvSpPr/>
            <p:nvPr/>
          </p:nvSpPr>
          <p:spPr>
            <a:xfrm>
              <a:off x="2315536" y="3352800"/>
              <a:ext cx="1458774" cy="25497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2170D-F133-422B-B697-F3106F4AB1A1}"/>
              </a:ext>
            </a:extLst>
          </p:cNvPr>
          <p:cNvSpPr/>
          <p:nvPr/>
        </p:nvSpPr>
        <p:spPr>
          <a:xfrm>
            <a:off x="6681086" y="3830569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19 layers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8C1BF-0955-40E1-9642-B56693CB8270}"/>
              </a:ext>
            </a:extLst>
          </p:cNvPr>
          <p:cNvSpPr/>
          <p:nvPr/>
        </p:nvSpPr>
        <p:spPr>
          <a:xfrm>
            <a:off x="7404751" y="3830569"/>
            <a:ext cx="6649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100" dirty="0">
                <a:latin typeface="ArialMT"/>
              </a:rPr>
              <a:t>22 layers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0012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200" dirty="0"/>
              <a:t>In 2014, GoogLeNet is the </a:t>
            </a:r>
            <a:r>
              <a:rPr lang="en-US" sz="2200" dirty="0">
                <a:solidFill>
                  <a:srgbClr val="0000FF"/>
                </a:solidFill>
              </a:rPr>
              <a:t>WINNER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Yet, even in 2016 most people prefer to use </a:t>
            </a:r>
            <a:r>
              <a:rPr lang="en-US" sz="2200" dirty="0">
                <a:solidFill>
                  <a:srgbClr val="0000FF"/>
                </a:solidFill>
              </a:rPr>
              <a:t>VGGNet</a:t>
            </a:r>
            <a:r>
              <a:rPr lang="en-US" sz="2200" dirty="0"/>
              <a:t> more than GoogLeNet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Simple structure, </a:t>
            </a:r>
            <a:r>
              <a:rPr lang="en-US" sz="2200" dirty="0">
                <a:solidFill>
                  <a:srgbClr val="0000FF"/>
                </a:solidFill>
              </a:rPr>
              <a:t>nice and uniform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GoogLeNet vs VGGNet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32490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5782</TotalTime>
  <Words>5397</Words>
  <Application>Microsoft Office PowerPoint</Application>
  <PresentationFormat>Widescreen</PresentationFormat>
  <Paragraphs>1316</Paragraphs>
  <Slides>95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7" baseType="lpstr">
      <vt:lpstr>Arial</vt:lpstr>
      <vt:lpstr>ArialMT</vt:lpstr>
      <vt:lpstr>Brush Script Std</vt:lpstr>
      <vt:lpstr>Calibri</vt:lpstr>
      <vt:lpstr>Cambria Math</vt:lpstr>
      <vt:lpstr>LiberationSans</vt:lpstr>
      <vt:lpstr>Lucida Grande</vt:lpstr>
      <vt:lpstr>NimbusRomNo9L-Regu</vt:lpstr>
      <vt:lpstr>Product Sans</vt:lpstr>
      <vt:lpstr>Verdana</vt:lpstr>
      <vt:lpstr>Wingdings</vt:lpstr>
      <vt:lpstr>template_informatika_slide</vt:lpstr>
      <vt:lpstr>Computer Vision</vt:lpstr>
      <vt:lpstr>Agenda</vt:lpstr>
      <vt:lpstr>ILSVRC Challenge </vt:lpstr>
      <vt:lpstr>Back-to-back Case Studies</vt:lpstr>
      <vt:lpstr>LeNet-5</vt:lpstr>
      <vt:lpstr>LeNet-5 Details</vt:lpstr>
      <vt:lpstr>2012</vt:lpstr>
      <vt:lpstr>AlexNet</vt:lpstr>
      <vt:lpstr>AlexNet</vt:lpstr>
      <vt:lpstr>AlexNet Details</vt:lpstr>
      <vt:lpstr>AlexNet Details</vt:lpstr>
      <vt:lpstr>AlexNet Details</vt:lpstr>
      <vt:lpstr>ImageNet 2012</vt:lpstr>
      <vt:lpstr>AlexNet Details</vt:lpstr>
      <vt:lpstr>AlexNet Details</vt:lpstr>
      <vt:lpstr>2013</vt:lpstr>
      <vt:lpstr>ZFNet</vt:lpstr>
      <vt:lpstr>ZFNet</vt:lpstr>
      <vt:lpstr>ZFNet Details</vt:lpstr>
      <vt:lpstr>ZFNet Details</vt:lpstr>
      <vt:lpstr>ImageNet 2013</vt:lpstr>
      <vt:lpstr>Aside: Stacking Convolution</vt:lpstr>
      <vt:lpstr>Receptive Field</vt:lpstr>
      <vt:lpstr>Receptive Field</vt:lpstr>
      <vt:lpstr>Receptive Field</vt:lpstr>
      <vt:lpstr>Receptive Field</vt:lpstr>
      <vt:lpstr>Receptive Field</vt:lpstr>
      <vt:lpstr>Receptive Field</vt:lpstr>
      <vt:lpstr>Receptive Field</vt:lpstr>
      <vt:lpstr>Receptive Field</vt:lpstr>
      <vt:lpstr>Comparing Receptive Field</vt:lpstr>
      <vt:lpstr>Comparing Receptive Field</vt:lpstr>
      <vt:lpstr>Comparing Receptive Field</vt:lpstr>
      <vt:lpstr>Comparing Receptive Field</vt:lpstr>
      <vt:lpstr>Comparing Receptive Field</vt:lpstr>
      <vt:lpstr>2014</vt:lpstr>
      <vt:lpstr>VGGNet</vt:lpstr>
      <vt:lpstr>VGGNet</vt:lpstr>
      <vt:lpstr>VGGNet</vt:lpstr>
      <vt:lpstr>VGG16</vt:lpstr>
      <vt:lpstr>VGG19</vt:lpstr>
      <vt:lpstr>VGGNet</vt:lpstr>
      <vt:lpstr>VGGNet Details</vt:lpstr>
      <vt:lpstr>VGGNet Details</vt:lpstr>
      <vt:lpstr>ImageNet 2014</vt:lpstr>
      <vt:lpstr>VGGNet</vt:lpstr>
      <vt:lpstr>AlexNet vs VGG16</vt:lpstr>
      <vt:lpstr>PowerPoint Presentation</vt:lpstr>
      <vt:lpstr>PowerPoint Presentation</vt:lpstr>
      <vt:lpstr>Aside: Stacking Convolution part 2</vt:lpstr>
      <vt:lpstr>Comparing Receptive Field</vt:lpstr>
      <vt:lpstr>The power of small filters</vt:lpstr>
      <vt:lpstr>The power of small filters</vt:lpstr>
      <vt:lpstr>The power of small filters</vt:lpstr>
      <vt:lpstr>The power of small filters</vt:lpstr>
      <vt:lpstr>The power of small filters</vt:lpstr>
      <vt:lpstr>Aside: Network In Network</vt:lpstr>
      <vt:lpstr>Network In Network</vt:lpstr>
      <vt:lpstr>FC Layer after Conv Layer</vt:lpstr>
      <vt:lpstr>Global Average Pooling</vt:lpstr>
      <vt:lpstr>Global Averaging Pooling</vt:lpstr>
      <vt:lpstr>Global Averaging Pooling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GoogLeNet: Inception Module</vt:lpstr>
      <vt:lpstr>GoogLeNet: Inception Module</vt:lpstr>
      <vt:lpstr>GoogLeNet: Inception Module</vt:lpstr>
      <vt:lpstr>GoogLeNet: Inception Module</vt:lpstr>
      <vt:lpstr>GoogLeNet: Naïve Inception Module</vt:lpstr>
      <vt:lpstr>GoogLeNet: Naïve Inception Module</vt:lpstr>
      <vt:lpstr>Bottleneck Layer</vt:lpstr>
      <vt:lpstr>GoogLeNet: Inception Module</vt:lpstr>
      <vt:lpstr>Bottleneck Layer</vt:lpstr>
      <vt:lpstr>Bottleneck Layer</vt:lpstr>
      <vt:lpstr>GoogLeNet: New Inception Module</vt:lpstr>
      <vt:lpstr>GoogLeNet: New Inception Module</vt:lpstr>
      <vt:lpstr>GoogLeNet: Inception Module</vt:lpstr>
      <vt:lpstr>GoogLeNet Details</vt:lpstr>
      <vt:lpstr>GoogLeNet Details</vt:lpstr>
      <vt:lpstr>GoogLeNet Details</vt:lpstr>
      <vt:lpstr>GoogLeNet Details</vt:lpstr>
      <vt:lpstr>GoogLeNet</vt:lpstr>
      <vt:lpstr>ImageNet 2014</vt:lpstr>
      <vt:lpstr>GoogLeNet Details</vt:lpstr>
      <vt:lpstr>GoogLeNet Details</vt:lpstr>
      <vt:lpstr>GoogLeNet Details</vt:lpstr>
      <vt:lpstr>GoogLeNet</vt:lpstr>
      <vt:lpstr>ImageNet Large Scale Visual Recognition Challenge (ILSVRC) Winners</vt:lpstr>
      <vt:lpstr>GoogLeNet vs VGGNet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 Arifianto</cp:lastModifiedBy>
  <cp:revision>525</cp:revision>
  <dcterms:created xsi:type="dcterms:W3CDTF">2012-11-14T18:53:32Z</dcterms:created>
  <dcterms:modified xsi:type="dcterms:W3CDTF">2020-10-24T01:25:16Z</dcterms:modified>
</cp:coreProperties>
</file>